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4" r:id="rId3"/>
    <p:sldId id="265" r:id="rId4"/>
    <p:sldId id="268" r:id="rId5"/>
    <p:sldId id="281" r:id="rId6"/>
    <p:sldId id="282" r:id="rId7"/>
    <p:sldId id="336" r:id="rId8"/>
    <p:sldId id="283" r:id="rId9"/>
    <p:sldId id="284" r:id="rId10"/>
    <p:sldId id="285" r:id="rId11"/>
    <p:sldId id="286" r:id="rId12"/>
    <p:sldId id="287" r:id="rId13"/>
    <p:sldId id="289" r:id="rId14"/>
    <p:sldId id="291" r:id="rId15"/>
    <p:sldId id="293" r:id="rId16"/>
    <p:sldId id="338" r:id="rId17"/>
    <p:sldId id="294" r:id="rId18"/>
    <p:sldId id="337" r:id="rId19"/>
    <p:sldId id="295" r:id="rId20"/>
    <p:sldId id="296" r:id="rId21"/>
    <p:sldId id="297" r:id="rId22"/>
    <p:sldId id="345" r:id="rId23"/>
    <p:sldId id="339"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09" autoAdjust="0"/>
  </p:normalViewPr>
  <p:slideViewPr>
    <p:cSldViewPr>
      <p:cViewPr varScale="1">
        <p:scale>
          <a:sx n="67" d="100"/>
          <a:sy n="67" d="100"/>
        </p:scale>
        <p:origin x="-1482" y="-102"/>
      </p:cViewPr>
      <p:guideLst>
        <p:guide orient="horz" pos="2160"/>
        <p:guide pos="2880"/>
      </p:guideLst>
    </p:cSldViewPr>
  </p:slideViewPr>
  <p:outlineViewPr>
    <p:cViewPr>
      <p:scale>
        <a:sx n="33" d="100"/>
        <a:sy n="33" d="100"/>
      </p:scale>
      <p:origin x="0" y="114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4B354-9789-4FD7-B460-FEB85E6AF591}" type="datetimeFigureOut">
              <a:rPr lang="zh-CN" altLang="en-US" smtClean="0"/>
              <a:t>2016/10/16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213EA-6467-4877-A093-68EF5C681534}" type="slidenum">
              <a:rPr lang="zh-CN" altLang="en-US" smtClean="0"/>
              <a:t>‹#›</a:t>
            </a:fld>
            <a:endParaRPr lang="zh-CN" altLang="en-US"/>
          </a:p>
        </p:txBody>
      </p:sp>
    </p:spTree>
    <p:extLst>
      <p:ext uri="{BB962C8B-B14F-4D97-AF65-F5344CB8AC3E}">
        <p14:creationId xmlns:p14="http://schemas.microsoft.com/office/powerpoint/2010/main" val="45851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55576" y="3435350"/>
            <a:ext cx="7772400" cy="1470025"/>
          </a:xfrm>
        </p:spPr>
        <p:txBody>
          <a:bodyPr>
            <a:normAutofit/>
          </a:bodyPr>
          <a:lstStyle>
            <a:lvl1pPr>
              <a:defRPr sz="3200" b="1">
                <a:solidFill>
                  <a:schemeClr val="bg1"/>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87624" y="5013176"/>
            <a:ext cx="6400800" cy="838944"/>
          </a:xfrm>
        </p:spPr>
        <p:txBody>
          <a:bodyPr>
            <a:normAutofit/>
          </a:bodyPr>
          <a:lstStyle>
            <a:lvl1pPr marL="0" indent="0" algn="ctr">
              <a:buNone/>
              <a:defRPr sz="2400">
                <a:solidFill>
                  <a:schemeClr val="bg1"/>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3674328E-3588-4E87-AEBC-AD3B6B916EA5}" type="datetimeFigureOut">
              <a:rPr lang="zh-CN" altLang="en-US" smtClean="0"/>
              <a:t>2016/10/16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671E415D-E5C8-4E8A-BB0F-1D07443BA8C2}" type="slidenum">
              <a:rPr lang="zh-CN" altLang="en-US" smtClean="0"/>
              <a:t>‹#›</a:t>
            </a:fld>
            <a:endParaRPr lang="zh-CN" alt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384"/>
            <a:ext cx="9264000" cy="69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1150" y="341313"/>
            <a:ext cx="2030413"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9059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699792" y="116632"/>
            <a:ext cx="5472608" cy="679053"/>
          </a:xfrm>
        </p:spPr>
        <p:txBody>
          <a:bodyPr/>
          <a:lstStyle>
            <a:lvl1pPr algn="l">
              <a:defRPr b="1" spc="400" baseline="0">
                <a:latin typeface="黑体" pitchFamily="49" charset="-122"/>
                <a:ea typeface="黑体"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lnSpc>
                <a:spcPct val="150000"/>
              </a:lnSpc>
              <a:spcBef>
                <a:spcPts val="600"/>
              </a:spcBef>
              <a:defRPr>
                <a:latin typeface="黑体" pitchFamily="49" charset="-122"/>
                <a:ea typeface="黑体" pitchFamily="49" charset="-122"/>
              </a:defRPr>
            </a:lvl1pPr>
            <a:lvl2pPr>
              <a:lnSpc>
                <a:spcPct val="150000"/>
              </a:lnSpc>
              <a:spcBef>
                <a:spcPts val="600"/>
              </a:spcBef>
              <a:defRPr>
                <a:latin typeface="黑体" pitchFamily="49" charset="-122"/>
                <a:ea typeface="黑体" pitchFamily="49" charset="-122"/>
              </a:defRPr>
            </a:lvl2pPr>
            <a:lvl3pPr>
              <a:lnSpc>
                <a:spcPct val="150000"/>
              </a:lnSpc>
              <a:spcBef>
                <a:spcPts val="600"/>
              </a:spcBef>
              <a:defRPr>
                <a:latin typeface="黑体" pitchFamily="49" charset="-122"/>
                <a:ea typeface="黑体" pitchFamily="49" charset="-122"/>
              </a:defRPr>
            </a:lvl3pPr>
            <a:lvl4pPr>
              <a:lnSpc>
                <a:spcPct val="150000"/>
              </a:lnSpc>
              <a:spcBef>
                <a:spcPts val="600"/>
              </a:spcBef>
              <a:defRPr>
                <a:latin typeface="黑体" pitchFamily="49" charset="-122"/>
                <a:ea typeface="黑体" pitchFamily="49" charset="-122"/>
              </a:defRPr>
            </a:lvl4pPr>
            <a:lvl5pPr>
              <a:lnSpc>
                <a:spcPct val="150000"/>
              </a:lnSpc>
              <a:spcBef>
                <a:spcPts val="600"/>
              </a:spcBef>
              <a:defRPr>
                <a:latin typeface="黑体" pitchFamily="49" charset="-122"/>
                <a:ea typeface="黑体"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7854765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116632"/>
            <a:ext cx="8229600" cy="67905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grpSp>
        <p:nvGrpSpPr>
          <p:cNvPr id="16" name="组合 15"/>
          <p:cNvGrpSpPr/>
          <p:nvPr userDrawn="1"/>
        </p:nvGrpSpPr>
        <p:grpSpPr>
          <a:xfrm>
            <a:off x="2474" y="-27384"/>
            <a:ext cx="9294813" cy="6885384"/>
            <a:chOff x="2474" y="-27384"/>
            <a:chExt cx="9294813" cy="6885384"/>
          </a:xfrm>
        </p:grpSpPr>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7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4"/>
            <p:cNvGrpSpPr/>
            <p:nvPr userDrawn="1"/>
          </p:nvGrpSpPr>
          <p:grpSpPr>
            <a:xfrm>
              <a:off x="2474" y="-27384"/>
              <a:ext cx="9294813" cy="1252538"/>
              <a:chOff x="2474" y="-27384"/>
              <a:chExt cx="9294813" cy="1252538"/>
            </a:xfrm>
          </p:grpSpPr>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4" y="-27384"/>
                <a:ext cx="91567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1249" y="-27384"/>
                <a:ext cx="1316038"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8" name="矩形 17"/>
          <p:cNvSpPr/>
          <p:nvPr userDrawn="1"/>
        </p:nvSpPr>
        <p:spPr>
          <a:xfrm>
            <a:off x="2699792" y="6453336"/>
            <a:ext cx="33843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smtClean="0">
                <a:ln>
                  <a:noFill/>
                </a:ln>
                <a:solidFill>
                  <a:prstClr val="white"/>
                </a:solidFill>
                <a:effectLst/>
                <a:uLnTx/>
                <a:uFillTx/>
                <a:latin typeface="微软雅黑" pitchFamily="34" charset="-122"/>
                <a:ea typeface="+mn-ea"/>
                <a:cs typeface="+mn-cs"/>
              </a:rPr>
              <a:t>人大数媒科技（北京）有限公司</a:t>
            </a:r>
            <a:endParaRPr kumimoji="0" lang="en-US" altLang="zh-CN" sz="1100" b="1" i="0" u="none" strike="noStrike" kern="1200" cap="none" spc="0" normalizeH="0" baseline="0" noProof="0" dirty="0" smtClean="0">
              <a:ln>
                <a:noFill/>
              </a:ln>
              <a:solidFill>
                <a:prstClr val="white"/>
              </a:solidFill>
              <a:effectLst/>
              <a:uLnTx/>
              <a:uFillTx/>
              <a:latin typeface="微软雅黑" pitchFamily="34" charset="-122"/>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 b="1" i="0" u="none" strike="noStrike" kern="1200" cap="none" spc="0" normalizeH="0" baseline="0" noProof="0" dirty="0" smtClean="0">
                <a:ln>
                  <a:noFill/>
                </a:ln>
                <a:solidFill>
                  <a:prstClr val="white"/>
                </a:solidFill>
                <a:effectLst/>
                <a:uLnTx/>
                <a:uFillTx/>
                <a:latin typeface="微软雅黑" pitchFamily="34" charset="-122"/>
                <a:ea typeface="+mn-ea"/>
                <a:cs typeface="+mn-cs"/>
              </a:rPr>
              <a:t>RUC DIGITAL MEDIA TECHNOLOGY (BEIJING) CO.,LTD</a:t>
            </a:r>
            <a:endParaRPr kumimoji="0" lang="zh-CN" altLang="en-US" sz="700" b="1" i="0" u="none" strike="noStrike" kern="1200" cap="none" spc="0" normalizeH="0" baseline="0" noProof="0" dirty="0" smtClean="0">
              <a:ln>
                <a:noFill/>
              </a:ln>
              <a:solidFill>
                <a:prstClr val="white"/>
              </a:solidFill>
              <a:effectLst/>
              <a:uLnTx/>
              <a:uFillTx/>
              <a:latin typeface="微软雅黑" pitchFamily="34" charset="-122"/>
              <a:ea typeface="+mn-ea"/>
              <a:cs typeface="+mn-cs"/>
            </a:endParaRPr>
          </a:p>
        </p:txBody>
      </p:sp>
    </p:spTree>
    <p:extLst>
      <p:ext uri="{BB962C8B-B14F-4D97-AF65-F5344CB8AC3E}">
        <p14:creationId xmlns:p14="http://schemas.microsoft.com/office/powerpoint/2010/main" val="3248488680"/>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2800" kern="1200">
          <a:solidFill>
            <a:schemeClr val="bg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jpeg"/><Relationship Id="rId21" Type="http://schemas.openxmlformats.org/officeDocument/2006/relationships/image" Target="../media/image33.png"/><Relationship Id="rId7" Type="http://schemas.openxmlformats.org/officeDocument/2006/relationships/image" Target="../media/image19.jpe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jpe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人大复印</a:t>
            </a:r>
            <a:r>
              <a:rPr lang="zh-CN" altLang="en-US" dirty="0" smtClean="0"/>
              <a:t>报刊全</a:t>
            </a:r>
            <a:r>
              <a:rPr lang="zh-CN" altLang="en-US" dirty="0" smtClean="0"/>
              <a:t>文库</a:t>
            </a:r>
            <a:r>
              <a:rPr lang="en-US" altLang="zh-CN" dirty="0" smtClean="0"/>
              <a:t/>
            </a:r>
            <a:br>
              <a:rPr lang="en-US" altLang="zh-CN" dirty="0" smtClean="0"/>
            </a:br>
            <a:r>
              <a:rPr lang="zh-CN" altLang="en-US" dirty="0" smtClean="0"/>
              <a:t>产品</a:t>
            </a:r>
            <a:r>
              <a:rPr lang="zh-CN" altLang="en-US" dirty="0"/>
              <a:t>介绍</a:t>
            </a:r>
          </a:p>
        </p:txBody>
      </p:sp>
      <p:sp>
        <p:nvSpPr>
          <p:cNvPr id="3" name="副标题 2"/>
          <p:cNvSpPr>
            <a:spLocks noGrp="1"/>
          </p:cNvSpPr>
          <p:nvPr>
            <p:ph type="subTitle" idx="1"/>
          </p:nvPr>
        </p:nvSpPr>
        <p:spPr>
          <a:xfrm>
            <a:off x="1835696" y="5013176"/>
            <a:ext cx="5752728" cy="838944"/>
          </a:xfrm>
        </p:spPr>
        <p:txBody>
          <a:bodyPr>
            <a:normAutofit/>
          </a:bodyPr>
          <a:lstStyle/>
          <a:p>
            <a:r>
              <a:rPr lang="zh-CN" altLang="en-US" sz="1800" b="1" dirty="0"/>
              <a:t>人大数媒科技（北京）有限公司</a:t>
            </a:r>
          </a:p>
        </p:txBody>
      </p:sp>
    </p:spTree>
    <p:extLst>
      <p:ext uri="{BB962C8B-B14F-4D97-AF65-F5344CB8AC3E}">
        <p14:creationId xmlns:p14="http://schemas.microsoft.com/office/powerpoint/2010/main" val="1417525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sym typeface="Arial" charset="0"/>
              </a:rPr>
              <a:t>全文库学科分类</a:t>
            </a:r>
            <a:endParaRPr lang="zh-CN" altLang="en-US" dirty="0"/>
          </a:p>
        </p:txBody>
      </p:sp>
      <p:sp>
        <p:nvSpPr>
          <p:cNvPr id="24579" name="内容占位符 2"/>
          <p:cNvSpPr>
            <a:spLocks noGrp="1"/>
          </p:cNvSpPr>
          <p:nvPr>
            <p:ph idx="1"/>
          </p:nvPr>
        </p:nvSpPr>
        <p:spPr>
          <a:xfrm>
            <a:off x="395536" y="908720"/>
            <a:ext cx="8229600" cy="5001419"/>
          </a:xfrm>
        </p:spPr>
        <p:txBody>
          <a:bodyPr>
            <a:normAutofit/>
          </a:bodyPr>
          <a:lstStyle/>
          <a:p>
            <a:r>
              <a:rPr lang="zh-CN" altLang="en-US" sz="2000" b="1" dirty="0" smtClean="0"/>
              <a:t>政治学与社会学类</a:t>
            </a:r>
            <a:r>
              <a:rPr lang="zh-CN" altLang="en-US" dirty="0" smtClean="0"/>
              <a:t/>
            </a:r>
            <a:br>
              <a:rPr lang="zh-CN" altLang="en-US" dirty="0" smtClean="0"/>
            </a:br>
            <a:r>
              <a:rPr lang="zh-CN" altLang="en-US" dirty="0" smtClean="0"/>
              <a:t>    融贯理论与实践，包括政治学和社会学领域研究。政治学领域具体涵盖政治理论研究、中外政治思想史、政治体制和制度研究、政党问题、民族问题、阶级与阶层、政府工作与管理等研究，是政治学各学科研究人员的核心读本和政界从业者的工作指南。社会学领域包括社会问题总体研究、中外社会学理论、社会学史、人类学、民俗学、社会学分支、社会转型与发展、社会保障与福利、社会政策与制度、社会结构与组织、社会文化、城乡社会、人口与社会等研究。既关注学术理论问题，也反映学术研究中的理论、方法、规范、评价等内容。体现了学术观点和科学研究方法之融合</a:t>
            </a:r>
          </a:p>
        </p:txBody>
      </p:sp>
      <p:pic>
        <p:nvPicPr>
          <p:cNvPr id="4" name="Picture 1" descr="C:\Users\zhang_lu\AppData\Roaming\Tencent\Users\22980584\QQ\WinTemp\RichOle\X@${8ZD)U7[[UV)]UGSM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763219"/>
            <a:ext cx="13525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zhang_lu\AppData\Roaming\Tencent\Users\22980584\QQ\WinTemp\RichOle\6~VY_~T$}M$NDNJLRZ{{X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450" y="4725144"/>
            <a:ext cx="13525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zhang_lu\AppData\Roaming\Tencent\Users\22980584\QQ\WinTemp\RichOle\)@)GZK8)$EKEBKIX%FM4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744169"/>
            <a:ext cx="13620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zhang_lu\AppData\Roaming\Tencent\Users\22980584\QQ\WinTemp\RichOle\9)D4S5A$K_KU)@(K14[`G6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4744169"/>
            <a:ext cx="13430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zhang_lu\AppData\Roaming\Tencent\Users\22980584\QQ\WinTemp\RichOle\7F@7M0`6@$~`DMERA}3X{U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4753694"/>
            <a:ext cx="13620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zhang_lu\AppData\Roaming\Tencent\Users\22980584\QQ\WinTemp\RichOle\8_)%C})@D9118NWHD}$P$$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4763219"/>
            <a:ext cx="13620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C:\Users\zhang_lu\AppData\Roaming\Tencent\Users\22980584\QQ\WinTemp\RichOle\DB1QLS6H2M`R89(P7}3J2KQ.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0072" y="4763219"/>
            <a:ext cx="13620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518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up)">
                                      <p:cBhvr>
                                        <p:cTn id="7" dur="500"/>
                                        <p:tgtEl>
                                          <p:spTgt spid="24579">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ppt_w*0.7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animEffect transition="in" filter="fade">
                                      <p:cBhvr>
                                        <p:cTn id="13" dur="500"/>
                                        <p:tgtEl>
                                          <p:spTgt spid="4"/>
                                        </p:tgtEl>
                                      </p:cBhvr>
                                    </p:animEffect>
                                  </p:childTnLst>
                                </p:cTn>
                              </p:par>
                              <p:par>
                                <p:cTn id="14" presetID="55"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par>
                                <p:cTn id="19" presetID="55"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ppt_w*0.70"/>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animEffect transition="in" filter="fade">
                                      <p:cBhvr>
                                        <p:cTn id="23" dur="500"/>
                                        <p:tgtEl>
                                          <p:spTgt spid="6"/>
                                        </p:tgtEl>
                                      </p:cBhvr>
                                    </p:animEffect>
                                  </p:childTnLst>
                                </p:cTn>
                              </p:par>
                              <p:par>
                                <p:cTn id="24" presetID="55"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ppt_w*0.7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animEffect transition="in" filter="fade">
                                      <p:cBhvr>
                                        <p:cTn id="28" dur="500"/>
                                        <p:tgtEl>
                                          <p:spTgt spid="7"/>
                                        </p:tgtEl>
                                      </p:cBhvr>
                                    </p:animEffect>
                                  </p:childTnLst>
                                </p:cTn>
                              </p:par>
                              <p:par>
                                <p:cTn id="29" presetID="55"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ppt_w*0.70"/>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animEffect transition="in" filter="fade">
                                      <p:cBhvr>
                                        <p:cTn id="33" dur="500"/>
                                        <p:tgtEl>
                                          <p:spTgt spid="8"/>
                                        </p:tgtEl>
                                      </p:cBhvr>
                                    </p:animEffect>
                                  </p:childTnLst>
                                </p:cTn>
                              </p:par>
                              <p:par>
                                <p:cTn id="34" presetID="55"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7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Effect transition="in" filter="fade">
                                      <p:cBhvr>
                                        <p:cTn id="38" dur="500"/>
                                        <p:tgtEl>
                                          <p:spTgt spid="9"/>
                                        </p:tgtEl>
                                      </p:cBhvr>
                                    </p:animEffect>
                                  </p:childTnLst>
                                </p:cTn>
                              </p:par>
                              <p:par>
                                <p:cTn id="39" presetID="55"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0.70"/>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a:sym typeface="Arial" charset="0"/>
              </a:rPr>
              <a:t>全文库学科分类</a:t>
            </a:r>
            <a:endParaRPr lang="zh-CN" altLang="en-US" dirty="0"/>
          </a:p>
        </p:txBody>
      </p:sp>
      <p:sp>
        <p:nvSpPr>
          <p:cNvPr id="25603" name="内容占位符 2"/>
          <p:cNvSpPr>
            <a:spLocks noGrp="1"/>
          </p:cNvSpPr>
          <p:nvPr>
            <p:ph idx="1"/>
          </p:nvPr>
        </p:nvSpPr>
        <p:spPr>
          <a:xfrm>
            <a:off x="323528" y="980728"/>
            <a:ext cx="8229600" cy="5001419"/>
          </a:xfrm>
        </p:spPr>
        <p:txBody>
          <a:bodyPr>
            <a:normAutofit/>
          </a:bodyPr>
          <a:lstStyle/>
          <a:p>
            <a:r>
              <a:rPr lang="zh-CN" altLang="en-US" sz="2000" b="1" dirty="0" smtClean="0"/>
              <a:t>法律类</a:t>
            </a:r>
            <a:r>
              <a:rPr lang="zh-CN" altLang="en-US" dirty="0" smtClean="0"/>
              <a:t/>
            </a:r>
            <a:br>
              <a:rPr lang="zh-CN" altLang="en-US" dirty="0" smtClean="0"/>
            </a:br>
            <a:r>
              <a:rPr lang="zh-CN" altLang="en-US" dirty="0" smtClean="0"/>
              <a:t>    遴选法学文章篇目，包括：理论法学研究、部门法学研究、立法研究、司法研究、学术前沿问题研究、案例剖析、国内外法学动态以及年度法学研究回顾与综述等方面的资料。既关注理论研究，也关注法律实践及最新立法动态；既呈现学者的创新观点又体现社会的关注焦点；既涵盖法学教育研究又囊括法律实务研究。法律分类科学、内容丰富、涵盖法律学科和工作部门的各个领域；集中、适时、全面提供法学研究、法律教学和司法实践的信息。体现了理论与实践的完美结合。</a:t>
            </a:r>
            <a:br>
              <a:rPr lang="zh-CN" altLang="en-US" dirty="0" smtClean="0"/>
            </a:br>
            <a:endParaRPr lang="zh-CN" altLang="en-US" dirty="0" smtClean="0"/>
          </a:p>
        </p:txBody>
      </p:sp>
      <p:pic>
        <p:nvPicPr>
          <p:cNvPr id="4" name="Picture 12" descr="C:\Users\zhang_lu\AppData\Roaming\Tencent\Users\22980584\QQ\WinTemp\RichOle\%9DEIY)HLO]OKXFXI35}O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120" y="4517555"/>
            <a:ext cx="13430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C:\Users\zhang_lu\AppData\Roaming\Tencent\Users\22980584\QQ\WinTemp\RichOle\%9YVN0]BD0UB}2$YPIW`W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80" y="4509120"/>
            <a:ext cx="1368000" cy="176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Picture 1" descr="C:\Users\zhang_lu\AppData\Roaming\Tencent\Users\22980584\QQ\WinTemp\RichOle\$_PAT9@BPKIFY3B]]WFL5]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1145" y="4507261"/>
            <a:ext cx="134302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zhang_lu\AppData\Roaming\Tencent\Users\22980584\QQ\WinTemp\RichOle\VCJU}I]9PSG1V]XE1H6@X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4170" y="4517555"/>
            <a:ext cx="13335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hang_lu\AppData\Roaming\Tencent\Users\22980584\QQ\WinTemp\RichOle\[$P$PE7E_Y)`W38A9RNDP@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7670" y="4509120"/>
            <a:ext cx="13525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zhang_lu\AppData\Roaming\Tencent\Users\22980584\QQ\WinTemp\RichOle\%}[M~8I`)[B7}`92%[I`W[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20" y="4509120"/>
            <a:ext cx="13525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05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up)">
                                      <p:cBhvr>
                                        <p:cTn id="7" dur="500"/>
                                        <p:tgtEl>
                                          <p:spTgt spid="25603">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ppt_w*0.7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animEffect transition="in" filter="fade">
                                      <p:cBhvr>
                                        <p:cTn id="13" dur="500"/>
                                        <p:tgtEl>
                                          <p:spTgt spid="4"/>
                                        </p:tgtEl>
                                      </p:cBhvr>
                                    </p:animEffect>
                                  </p:childTnLst>
                                </p:cTn>
                              </p:par>
                              <p:par>
                                <p:cTn id="14" presetID="55"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par>
                                <p:cTn id="19" presetID="55" presetClass="entr" presetSubtype="0" fill="hold" nodeType="withEffect">
                                  <p:stCondLst>
                                    <p:cond delay="0"/>
                                  </p:stCondLst>
                                  <p:childTnLst>
                                    <p:set>
                                      <p:cBhvr>
                                        <p:cTn id="20" dur="1" fill="hold">
                                          <p:stCondLst>
                                            <p:cond delay="0"/>
                                          </p:stCondLst>
                                        </p:cTn>
                                        <p:tgtEl>
                                          <p:spTgt spid="1025"/>
                                        </p:tgtEl>
                                        <p:attrNameLst>
                                          <p:attrName>style.visibility</p:attrName>
                                        </p:attrNameLst>
                                      </p:cBhvr>
                                      <p:to>
                                        <p:strVal val="visible"/>
                                      </p:to>
                                    </p:set>
                                    <p:anim calcmode="lin" valueType="num">
                                      <p:cBhvr>
                                        <p:cTn id="21" dur="500" fill="hold"/>
                                        <p:tgtEl>
                                          <p:spTgt spid="1025"/>
                                        </p:tgtEl>
                                        <p:attrNameLst>
                                          <p:attrName>ppt_w</p:attrName>
                                        </p:attrNameLst>
                                      </p:cBhvr>
                                      <p:tavLst>
                                        <p:tav tm="0">
                                          <p:val>
                                            <p:strVal val="#ppt_w*0.70"/>
                                          </p:val>
                                        </p:tav>
                                        <p:tav tm="100000">
                                          <p:val>
                                            <p:strVal val="#ppt_w"/>
                                          </p:val>
                                        </p:tav>
                                      </p:tavLst>
                                    </p:anim>
                                    <p:anim calcmode="lin" valueType="num">
                                      <p:cBhvr>
                                        <p:cTn id="22" dur="500" fill="hold"/>
                                        <p:tgtEl>
                                          <p:spTgt spid="1025"/>
                                        </p:tgtEl>
                                        <p:attrNameLst>
                                          <p:attrName>ppt_h</p:attrName>
                                        </p:attrNameLst>
                                      </p:cBhvr>
                                      <p:tavLst>
                                        <p:tav tm="0">
                                          <p:val>
                                            <p:strVal val="#ppt_h"/>
                                          </p:val>
                                        </p:tav>
                                        <p:tav tm="100000">
                                          <p:val>
                                            <p:strVal val="#ppt_h"/>
                                          </p:val>
                                        </p:tav>
                                      </p:tavLst>
                                    </p:anim>
                                    <p:animEffect transition="in" filter="fade">
                                      <p:cBhvr>
                                        <p:cTn id="23" dur="500"/>
                                        <p:tgtEl>
                                          <p:spTgt spid="1025"/>
                                        </p:tgtEl>
                                      </p:cBhvr>
                                    </p:animEffect>
                                  </p:childTnLst>
                                </p:cTn>
                              </p:par>
                              <p:par>
                                <p:cTn id="24" presetID="55"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strVal val="#ppt_w*0.70"/>
                                          </p:val>
                                        </p:tav>
                                        <p:tav tm="100000">
                                          <p:val>
                                            <p:strVal val="#ppt_w"/>
                                          </p:val>
                                        </p:tav>
                                      </p:tavLst>
                                    </p:anim>
                                    <p:anim calcmode="lin" valueType="num">
                                      <p:cBhvr>
                                        <p:cTn id="27" dur="500" fill="hold"/>
                                        <p:tgtEl>
                                          <p:spTgt spid="1026"/>
                                        </p:tgtEl>
                                        <p:attrNameLst>
                                          <p:attrName>ppt_h</p:attrName>
                                        </p:attrNameLst>
                                      </p:cBhvr>
                                      <p:tavLst>
                                        <p:tav tm="0">
                                          <p:val>
                                            <p:strVal val="#ppt_h"/>
                                          </p:val>
                                        </p:tav>
                                        <p:tav tm="100000">
                                          <p:val>
                                            <p:strVal val="#ppt_h"/>
                                          </p:val>
                                        </p:tav>
                                      </p:tavLst>
                                    </p:anim>
                                    <p:animEffect transition="in" filter="fade">
                                      <p:cBhvr>
                                        <p:cTn id="28" dur="500"/>
                                        <p:tgtEl>
                                          <p:spTgt spid="1026"/>
                                        </p:tgtEl>
                                      </p:cBhvr>
                                    </p:animEffect>
                                  </p:childTnLst>
                                </p:cTn>
                              </p:par>
                              <p:par>
                                <p:cTn id="29" presetID="55"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p:cTn id="31" dur="500" fill="hold"/>
                                        <p:tgtEl>
                                          <p:spTgt spid="1027"/>
                                        </p:tgtEl>
                                        <p:attrNameLst>
                                          <p:attrName>ppt_w</p:attrName>
                                        </p:attrNameLst>
                                      </p:cBhvr>
                                      <p:tavLst>
                                        <p:tav tm="0">
                                          <p:val>
                                            <p:strVal val="#ppt_w*0.70"/>
                                          </p:val>
                                        </p:tav>
                                        <p:tav tm="100000">
                                          <p:val>
                                            <p:strVal val="#ppt_w"/>
                                          </p:val>
                                        </p:tav>
                                      </p:tavLst>
                                    </p:anim>
                                    <p:anim calcmode="lin" valueType="num">
                                      <p:cBhvr>
                                        <p:cTn id="32" dur="500" fill="hold"/>
                                        <p:tgtEl>
                                          <p:spTgt spid="1027"/>
                                        </p:tgtEl>
                                        <p:attrNameLst>
                                          <p:attrName>ppt_h</p:attrName>
                                        </p:attrNameLst>
                                      </p:cBhvr>
                                      <p:tavLst>
                                        <p:tav tm="0">
                                          <p:val>
                                            <p:strVal val="#ppt_h"/>
                                          </p:val>
                                        </p:tav>
                                        <p:tav tm="100000">
                                          <p:val>
                                            <p:strVal val="#ppt_h"/>
                                          </p:val>
                                        </p:tav>
                                      </p:tavLst>
                                    </p:anim>
                                    <p:animEffect transition="in" filter="fade">
                                      <p:cBhvr>
                                        <p:cTn id="33" dur="500"/>
                                        <p:tgtEl>
                                          <p:spTgt spid="1027"/>
                                        </p:tgtEl>
                                      </p:cBhvr>
                                    </p:animEffect>
                                  </p:childTnLst>
                                </p:cTn>
                              </p:par>
                              <p:par>
                                <p:cTn id="34" presetID="55" presetClass="entr" presetSubtype="0"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 calcmode="lin" valueType="num">
                                      <p:cBhvr>
                                        <p:cTn id="36" dur="500" fill="hold"/>
                                        <p:tgtEl>
                                          <p:spTgt spid="1028"/>
                                        </p:tgtEl>
                                        <p:attrNameLst>
                                          <p:attrName>ppt_w</p:attrName>
                                        </p:attrNameLst>
                                      </p:cBhvr>
                                      <p:tavLst>
                                        <p:tav tm="0">
                                          <p:val>
                                            <p:strVal val="#ppt_w*0.70"/>
                                          </p:val>
                                        </p:tav>
                                        <p:tav tm="100000">
                                          <p:val>
                                            <p:strVal val="#ppt_w"/>
                                          </p:val>
                                        </p:tav>
                                      </p:tavLst>
                                    </p:anim>
                                    <p:anim calcmode="lin" valueType="num">
                                      <p:cBhvr>
                                        <p:cTn id="37" dur="500" fill="hold"/>
                                        <p:tgtEl>
                                          <p:spTgt spid="1028"/>
                                        </p:tgtEl>
                                        <p:attrNameLst>
                                          <p:attrName>ppt_h</p:attrName>
                                        </p:attrNameLst>
                                      </p:cBhvr>
                                      <p:tavLst>
                                        <p:tav tm="0">
                                          <p:val>
                                            <p:strVal val="#ppt_h"/>
                                          </p:val>
                                        </p:tav>
                                        <p:tav tm="100000">
                                          <p:val>
                                            <p:strVal val="#ppt_h"/>
                                          </p:val>
                                        </p:tav>
                                      </p:tavLst>
                                    </p:anim>
                                    <p:animEffect transition="in" filter="fade">
                                      <p:cBhvr>
                                        <p:cTn id="3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a:sym typeface="Arial" charset="0"/>
              </a:rPr>
              <a:t>全文库学科分类</a:t>
            </a:r>
            <a:endParaRPr lang="zh-CN" altLang="en-US" dirty="0"/>
          </a:p>
        </p:txBody>
      </p:sp>
      <p:sp>
        <p:nvSpPr>
          <p:cNvPr id="26627" name="内容占位符 2"/>
          <p:cNvSpPr>
            <a:spLocks noGrp="1"/>
          </p:cNvSpPr>
          <p:nvPr>
            <p:ph idx="1"/>
          </p:nvPr>
        </p:nvSpPr>
        <p:spPr>
          <a:xfrm>
            <a:off x="457200" y="1052736"/>
            <a:ext cx="8229600" cy="5184576"/>
          </a:xfrm>
        </p:spPr>
        <p:txBody>
          <a:bodyPr>
            <a:normAutofit fontScale="92500" lnSpcReduction="20000"/>
          </a:bodyPr>
          <a:lstStyle/>
          <a:p>
            <a:r>
              <a:rPr lang="zh-CN" altLang="en-US" sz="2200" b="1" dirty="0" smtClean="0"/>
              <a:t>哲学类</a:t>
            </a:r>
            <a:r>
              <a:rPr lang="zh-CN" altLang="en-US" dirty="0" smtClean="0"/>
              <a:t/>
            </a:r>
            <a:br>
              <a:rPr lang="zh-CN" altLang="en-US" dirty="0" smtClean="0"/>
            </a:br>
            <a:r>
              <a:rPr lang="zh-CN" altLang="en-US" dirty="0" smtClean="0"/>
              <a:t>    着眼于哲学的各个领域，集粹了哲学研究的历史成果和最新信息，既关注哲学原理，也关注科技哲学；既有对中国哲学的研究，也不忘汲取外国哲学的精粹；既包括逻辑，也涉及美学；详尽完备的展示了整个国内外哲学学科的发展脉络，涵盖了学科的基本原理观点、学者创新观点、学界关注焦点等，集中、全面提供哲学研究的信息，具有海量、综合、全面的优势，为使用者学习和工作提供最周到的帮助。</a:t>
            </a:r>
            <a:endParaRPr lang="en-US" altLang="zh-CN" dirty="0" smtClean="0"/>
          </a:p>
          <a:p>
            <a:r>
              <a:rPr lang="zh-CN" altLang="en-US" sz="2200" b="1" dirty="0"/>
              <a:t>文学与艺术类</a:t>
            </a:r>
            <a:r>
              <a:rPr lang="zh-CN" altLang="en-US" dirty="0"/>
              <a:t/>
            </a:r>
            <a:br>
              <a:rPr lang="zh-CN" altLang="en-US" dirty="0"/>
            </a:br>
            <a:r>
              <a:rPr lang="zh-CN" altLang="en-US" dirty="0"/>
              <a:t>    覆盖中外文学艺术研究各个领域，多角度、透彻地剖析各类文化现象，展示文学艺术的永恒魅力。既有理论的宏观深入阐释，也有文学艺术作品的生动细读。着重考察各个时代的重要文学思潮与流派，探索文学史发展轨迹，从新的视角诠释中外作家与作品。在跨文化、跨学科的广阔视野中探讨文学与历史，文学与当代社会，文学与文化的深层联系。聚焦时下文坛热点，呈现文学艺术研究的丰富全貌。</a:t>
            </a:r>
          </a:p>
          <a:p>
            <a:endParaRPr lang="zh-CN" altLang="en-US" dirty="0" smtClean="0"/>
          </a:p>
        </p:txBody>
      </p:sp>
    </p:spTree>
    <p:extLst>
      <p:ext uri="{BB962C8B-B14F-4D97-AF65-F5344CB8AC3E}">
        <p14:creationId xmlns:p14="http://schemas.microsoft.com/office/powerpoint/2010/main" val="426106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up)">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up)">
                                      <p:cBhvr>
                                        <p:cTn id="12"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a:sym typeface="Arial" charset="0"/>
              </a:rPr>
              <a:t>全文库学科分类</a:t>
            </a:r>
            <a:endParaRPr lang="zh-CN" altLang="en-US" dirty="0"/>
          </a:p>
        </p:txBody>
      </p:sp>
      <p:sp>
        <p:nvSpPr>
          <p:cNvPr id="28675" name="内容占位符 2"/>
          <p:cNvSpPr>
            <a:spLocks noGrp="1"/>
          </p:cNvSpPr>
          <p:nvPr>
            <p:ph idx="1"/>
          </p:nvPr>
        </p:nvSpPr>
        <p:spPr>
          <a:xfrm>
            <a:off x="467544" y="1019869"/>
            <a:ext cx="8229600" cy="5001419"/>
          </a:xfrm>
        </p:spPr>
        <p:txBody>
          <a:bodyPr>
            <a:noAutofit/>
          </a:bodyPr>
          <a:lstStyle/>
          <a:p>
            <a:r>
              <a:rPr lang="zh-CN" altLang="en-US" sz="2000" b="1" dirty="0" smtClean="0"/>
              <a:t>教育类</a:t>
            </a:r>
            <a:r>
              <a:rPr lang="zh-CN" altLang="en-US" sz="1600" dirty="0" smtClean="0"/>
              <a:t/>
            </a:r>
            <a:br>
              <a:rPr lang="zh-CN" altLang="en-US" sz="1600" dirty="0" smtClean="0"/>
            </a:br>
            <a:r>
              <a:rPr lang="zh-CN" altLang="en-US" sz="1600" dirty="0" smtClean="0"/>
              <a:t>    精选国内数千种报刊之精华，汇集国内外教育学研究重要成果，并在原有的基础上进行二次加工使其精上加精，内容囊括教育方针、政策、教育基本理论，不仅包括中小学教育、高等教育，还涉及了成人教育和职业技术教育，同时，体育教育、思想政治教育和心理学教育方面的从业者也可以从中吸取养分，全方位、多层次地反映了教育改革的热点和前沿问题，为使用者学习和工作提供帮助，为广大教育学者奉献不可多得的教育大餐，是教育学各学科研究人员的核心读本和各级教育行政部门制定教育政策的重要参考。</a:t>
            </a:r>
            <a:endParaRPr lang="en-US" altLang="zh-CN" sz="1600" dirty="0" smtClean="0"/>
          </a:p>
          <a:p>
            <a:pPr lvl="0"/>
            <a:r>
              <a:rPr lang="zh-CN" altLang="en-US" sz="2000" b="1" dirty="0" smtClean="0">
                <a:solidFill>
                  <a:prstClr val="black"/>
                </a:solidFill>
              </a:rPr>
              <a:t>经济学与经济管理类</a:t>
            </a:r>
            <a:r>
              <a:rPr lang="zh-CN" altLang="en-US" sz="1600" dirty="0" smtClean="0">
                <a:solidFill>
                  <a:prstClr val="black"/>
                </a:solidFill>
              </a:rPr>
              <a:t/>
            </a:r>
            <a:br>
              <a:rPr lang="zh-CN" altLang="en-US" sz="1600" dirty="0" smtClean="0">
                <a:solidFill>
                  <a:prstClr val="black"/>
                </a:solidFill>
              </a:rPr>
            </a:br>
            <a:r>
              <a:rPr lang="zh-CN" altLang="en-US" sz="1600" dirty="0" smtClean="0">
                <a:solidFill>
                  <a:prstClr val="black"/>
                </a:solidFill>
              </a:rPr>
              <a:t>    精选宏观与微观经济领域的优秀论文，以翔实的资料、丰富的内容，具有代表性的观点展现了经济管理及经济史等方面的研究成果，全面准确反映了经济管理学科的研究发展方向。既有经济学理论的深度阐释，也有对具体经济现象的精彩解析。关注当前经济管理研究和经济学领域的热点问题。力图呈现当代经济学研究的前沿学术动态</a:t>
            </a:r>
            <a:r>
              <a:rPr lang="zh-CN" altLang="en-US" sz="1600" dirty="0">
                <a:solidFill>
                  <a:prstClr val="black"/>
                </a:solidFill>
              </a:rPr>
              <a:t>。</a:t>
            </a:r>
          </a:p>
        </p:txBody>
      </p:sp>
    </p:spTree>
    <p:extLst>
      <p:ext uri="{BB962C8B-B14F-4D97-AF65-F5344CB8AC3E}">
        <p14:creationId xmlns:p14="http://schemas.microsoft.com/office/powerpoint/2010/main" val="343148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up)">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up)">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a:sym typeface="Arial" charset="0"/>
              </a:rPr>
              <a:t>全文库学科分类</a:t>
            </a:r>
            <a:endParaRPr lang="zh-CN" altLang="en-US" dirty="0"/>
          </a:p>
        </p:txBody>
      </p:sp>
      <p:sp>
        <p:nvSpPr>
          <p:cNvPr id="30723" name="内容占位符 2"/>
          <p:cNvSpPr>
            <a:spLocks noGrp="1"/>
          </p:cNvSpPr>
          <p:nvPr>
            <p:ph idx="1"/>
          </p:nvPr>
        </p:nvSpPr>
        <p:spPr>
          <a:xfrm>
            <a:off x="457200" y="908720"/>
            <a:ext cx="8229600" cy="5001419"/>
          </a:xfrm>
        </p:spPr>
        <p:txBody>
          <a:bodyPr>
            <a:noAutofit/>
          </a:bodyPr>
          <a:lstStyle/>
          <a:p>
            <a:r>
              <a:rPr lang="zh-CN" altLang="en-US" sz="2000" b="1" dirty="0" smtClean="0"/>
              <a:t>历史类</a:t>
            </a:r>
            <a:r>
              <a:rPr lang="zh-CN" altLang="en-US" dirty="0" smtClean="0"/>
              <a:t/>
            </a:r>
            <a:br>
              <a:rPr lang="zh-CN" altLang="en-US" dirty="0" smtClean="0"/>
            </a:br>
            <a:r>
              <a:rPr lang="zh-CN" altLang="en-US" dirty="0" smtClean="0"/>
              <a:t> 荟萃史学理论研究、方法探讨；各断代史、各专史的最新史料、最新发现；名家精品，新人力作，兼容并包；于古今中外历史的无限时间和空间中，探讨理论与方法，反思史学与史观，回顾人物与事件，描述文物与考古，考证史料与典籍、辨析探索与争鸣，追踪动态与热点；力求最大限度地还原历史，探索人类社会变动、时代转折的发展脉络，在历史长河中寻求对现实的参照。</a:t>
            </a:r>
            <a:endParaRPr lang="en-US" altLang="zh-CN" dirty="0" smtClean="0"/>
          </a:p>
          <a:p>
            <a:r>
              <a:rPr lang="zh-CN" altLang="en-US" sz="2000" b="1" dirty="0" smtClean="0"/>
              <a:t>文化</a:t>
            </a:r>
            <a:r>
              <a:rPr lang="zh-CN" altLang="en-US" sz="2000" b="1" dirty="0"/>
              <a:t>信息传播类</a:t>
            </a:r>
            <a:r>
              <a:rPr lang="zh-CN" altLang="en-US" dirty="0"/>
              <a:t/>
            </a:r>
            <a:br>
              <a:rPr lang="zh-CN" altLang="en-US" dirty="0"/>
            </a:br>
            <a:r>
              <a:rPr lang="zh-CN" altLang="en-US" dirty="0"/>
              <a:t> 涵盖文化类，包含文化理论研究、产业发展、传统及中外文化发展、交流与比较等内容；媒介经营管理类，包含传媒前沿思考、理论研究及业界动态，出版理论研究、图书与期刊编辑、营销、发行研究，档案管理、档案数字化建设、国内外档案管理的先进技术和方法等，图书馆学、情报工作理论及实践研究，数字图书馆建设、信息资源管理、服务及信息法规建设等研究成果</a:t>
            </a:r>
            <a:r>
              <a:rPr lang="zh-CN" altLang="en-US" dirty="0" smtClean="0"/>
              <a:t>。</a:t>
            </a:r>
            <a:endParaRPr lang="zh-CN" altLang="en-US" dirty="0"/>
          </a:p>
        </p:txBody>
      </p:sp>
    </p:spTree>
    <p:extLst>
      <p:ext uri="{BB962C8B-B14F-4D97-AF65-F5344CB8AC3E}">
        <p14:creationId xmlns:p14="http://schemas.microsoft.com/office/powerpoint/2010/main" val="342045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up)">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up)">
                                      <p:cBhvr>
                                        <p:cTn id="12"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defRPr/>
            </a:pPr>
            <a:r>
              <a:rPr lang="zh-CN" altLang="en-US" dirty="0" smtClean="0">
                <a:sym typeface="Arial" charset="0"/>
              </a:rPr>
              <a:t>人大“复印报刊资料”全文数据库</a:t>
            </a:r>
            <a:endParaRPr lang="zh-CN" altLang="en-US" dirty="0">
              <a:sym typeface="Arial" charset="0"/>
            </a:endParaRPr>
          </a:p>
        </p:txBody>
      </p:sp>
      <p:sp>
        <p:nvSpPr>
          <p:cNvPr id="32771" name="内容占位符 2"/>
          <p:cNvSpPr>
            <a:spLocks noGrp="1"/>
          </p:cNvSpPr>
          <p:nvPr>
            <p:ph idx="1"/>
          </p:nvPr>
        </p:nvSpPr>
        <p:spPr/>
        <p:txBody>
          <a:bodyPr/>
          <a:lstStyle/>
          <a:p>
            <a:endParaRPr lang="zh-CN" altLang="en-US" smtClean="0"/>
          </a:p>
        </p:txBody>
      </p:sp>
      <p:pic>
        <p:nvPicPr>
          <p:cNvPr id="32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58763"/>
            <a:ext cx="8501063" cy="641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椭圆 2"/>
          <p:cNvSpPr/>
          <p:nvPr/>
        </p:nvSpPr>
        <p:spPr>
          <a:xfrm>
            <a:off x="215900" y="1340768"/>
            <a:ext cx="2123852" cy="45365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492152" y="1196752"/>
            <a:ext cx="6472336" cy="9277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63038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500"/>
                                        <p:tgtEl>
                                          <p:spTgt spid="32772"/>
                                        </p:tgtEl>
                                      </p:cBhvr>
                                    </p:animEffect>
                                    <p:anim calcmode="lin" valueType="num">
                                      <p:cBhvr>
                                        <p:cTn id="8" dur="500" fill="hold"/>
                                        <p:tgtEl>
                                          <p:spTgt spid="32772"/>
                                        </p:tgtEl>
                                        <p:attrNameLst>
                                          <p:attrName>ppt_x</p:attrName>
                                        </p:attrNameLst>
                                      </p:cBhvr>
                                      <p:tavLst>
                                        <p:tav tm="0">
                                          <p:val>
                                            <p:strVal val="#ppt_x"/>
                                          </p:val>
                                        </p:tav>
                                        <p:tav tm="100000">
                                          <p:val>
                                            <p:strVal val="#ppt_x"/>
                                          </p:val>
                                        </p:tav>
                                      </p:tavLst>
                                    </p:anim>
                                    <p:anim calcmode="lin" valueType="num">
                                      <p:cBhvr>
                                        <p:cTn id="9" dur="500" fill="hold"/>
                                        <p:tgtEl>
                                          <p:spTgt spid="3277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par>
                          <p:cTn id="18" fill="hold">
                            <p:stCondLst>
                              <p:cond delay="0"/>
                            </p:stCondLst>
                            <p:childTnLst>
                              <p:par>
                                <p:cTn id="19" presetID="21"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964" y="0"/>
            <a:ext cx="6632072" cy="6858000"/>
          </a:xfrm>
          <a:prstGeom prst="rect">
            <a:avLst/>
          </a:prstGeom>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5536" y="1283035"/>
            <a:ext cx="8852949" cy="429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椭圆 5"/>
          <p:cNvSpPr/>
          <p:nvPr/>
        </p:nvSpPr>
        <p:spPr>
          <a:xfrm>
            <a:off x="6948264" y="815777"/>
            <a:ext cx="867764" cy="4638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9788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6"/>
                                        </p:tgtEl>
                                        <p:attrNameLst>
                                          <p:attrName>style.visibility</p:attrName>
                                        </p:attrNameLst>
                                      </p:cBhvr>
                                      <p:to>
                                        <p:strVal val="hidden"/>
                                      </p:to>
                                    </p:set>
                                  </p:childTnLst>
                                </p:cTn>
                              </p:par>
                              <p:par>
                                <p:cTn id="20" presetID="42"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anim calcmode="lin" valueType="num">
                                      <p:cBhvr>
                                        <p:cTn id="23" dur="500" fill="hold"/>
                                        <p:tgtEl>
                                          <p:spTgt spid="1026"/>
                                        </p:tgtEl>
                                        <p:attrNameLst>
                                          <p:attrName>ppt_x</p:attrName>
                                        </p:attrNameLst>
                                      </p:cBhvr>
                                      <p:tavLst>
                                        <p:tav tm="0">
                                          <p:val>
                                            <p:strVal val="#ppt_x"/>
                                          </p:val>
                                        </p:tav>
                                        <p:tav tm="100000">
                                          <p:val>
                                            <p:strVal val="#ppt_x"/>
                                          </p:val>
                                        </p:tav>
                                      </p:tavLst>
                                    </p:anim>
                                    <p:anim calcmode="lin" valueType="num">
                                      <p:cBhvr>
                                        <p:cTn id="24"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endParaRPr lang="zh-CN" altLang="en-US">
              <a:sym typeface="Arial" charset="0"/>
            </a:endParaRPr>
          </a:p>
        </p:txBody>
      </p:sp>
      <p:sp>
        <p:nvSpPr>
          <p:cNvPr id="33795" name="内容占位符 2"/>
          <p:cNvSpPr>
            <a:spLocks noGrp="1"/>
          </p:cNvSpPr>
          <p:nvPr>
            <p:ph idx="1"/>
          </p:nvPr>
        </p:nvSpPr>
        <p:spPr/>
        <p:txBody>
          <a:bodyPr/>
          <a:lstStyle/>
          <a:p>
            <a:endParaRPr lang="zh-CN" altLang="en-US" smtClean="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92100" y="116632"/>
            <a:ext cx="8627807" cy="663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7830" y="1420647"/>
            <a:ext cx="8642556" cy="395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椭圆 5"/>
          <p:cNvSpPr/>
          <p:nvPr/>
        </p:nvSpPr>
        <p:spPr>
          <a:xfrm>
            <a:off x="4172121" y="1412776"/>
            <a:ext cx="867764" cy="4638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264194" y="128235"/>
            <a:ext cx="1655713" cy="6147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4900" y="1644706"/>
            <a:ext cx="2263676" cy="51087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83427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par>
                                <p:cTn id="18" presetID="21"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21" presetClass="entr" presetSubtype="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fade">
                                      <p:cBhvr>
                                        <p:cTn id="36" dur="500"/>
                                        <p:tgtEl>
                                          <p:spTgt spid="1027"/>
                                        </p:tgtEl>
                                      </p:cBhvr>
                                    </p:animEffect>
                                    <p:anim calcmode="lin" valueType="num">
                                      <p:cBhvr>
                                        <p:cTn id="37" dur="500" fill="hold"/>
                                        <p:tgtEl>
                                          <p:spTgt spid="1027"/>
                                        </p:tgtEl>
                                        <p:attrNameLst>
                                          <p:attrName>ppt_x</p:attrName>
                                        </p:attrNameLst>
                                      </p:cBhvr>
                                      <p:tavLst>
                                        <p:tav tm="0">
                                          <p:val>
                                            <p:strVal val="#ppt_x"/>
                                          </p:val>
                                        </p:tav>
                                        <p:tav tm="100000">
                                          <p:val>
                                            <p:strVal val="#ppt_x"/>
                                          </p:val>
                                        </p:tav>
                                      </p:tavLst>
                                    </p:anim>
                                    <p:anim calcmode="lin" valueType="num">
                                      <p:cBhvr>
                                        <p:cTn id="38" dur="5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3528" y="116632"/>
            <a:ext cx="8642555" cy="6622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椭圆 4"/>
          <p:cNvSpPr/>
          <p:nvPr/>
        </p:nvSpPr>
        <p:spPr>
          <a:xfrm>
            <a:off x="229754" y="2526203"/>
            <a:ext cx="2326022" cy="41764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2759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anim calcmode="lin" valueType="num">
                                      <p:cBhvr>
                                        <p:cTn id="8" dur="500" fill="hold"/>
                                        <p:tgtEl>
                                          <p:spTgt spid="2050"/>
                                        </p:tgtEl>
                                        <p:attrNameLst>
                                          <p:attrName>ppt_x</p:attrName>
                                        </p:attrNameLst>
                                      </p:cBhvr>
                                      <p:tavLst>
                                        <p:tav tm="0">
                                          <p:val>
                                            <p:strVal val="#ppt_x"/>
                                          </p:val>
                                        </p:tav>
                                        <p:tav tm="100000">
                                          <p:val>
                                            <p:strVal val="#ppt_x"/>
                                          </p:val>
                                        </p:tav>
                                      </p:tavLst>
                                    </p:anim>
                                    <p:anim calcmode="lin" valueType="num">
                                      <p:cBhvr>
                                        <p:cTn id="9" dur="5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sym typeface="Arial" charset="0"/>
              </a:rPr>
              <a:t>全文库刊物专题</a:t>
            </a:r>
            <a:endParaRPr lang="zh-CN" altLang="en-US" dirty="0"/>
          </a:p>
        </p:txBody>
      </p:sp>
      <p:sp>
        <p:nvSpPr>
          <p:cNvPr id="34819" name="内容占位符 2"/>
          <p:cNvSpPr>
            <a:spLocks noGrp="1"/>
          </p:cNvSpPr>
          <p:nvPr>
            <p:ph idx="1"/>
          </p:nvPr>
        </p:nvSpPr>
        <p:spPr/>
        <p:txBody>
          <a:bodyPr/>
          <a:lstStyle/>
          <a:p>
            <a:endParaRPr lang="zh-CN" altLang="en-US"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908720"/>
            <a:ext cx="8589963" cy="565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205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500"/>
                                        <p:tgtEl>
                                          <p:spTgt spid="34820"/>
                                        </p:tgtEl>
                                      </p:cBhvr>
                                    </p:animEffect>
                                    <p:anim calcmode="lin" valueType="num">
                                      <p:cBhvr>
                                        <p:cTn id="8" dur="500" fill="hold"/>
                                        <p:tgtEl>
                                          <p:spTgt spid="34820"/>
                                        </p:tgtEl>
                                        <p:attrNameLst>
                                          <p:attrName>ppt_x</p:attrName>
                                        </p:attrNameLst>
                                      </p:cBhvr>
                                      <p:tavLst>
                                        <p:tav tm="0">
                                          <p:val>
                                            <p:strVal val="#ppt_x"/>
                                          </p:val>
                                        </p:tav>
                                        <p:tav tm="100000">
                                          <p:val>
                                            <p:strVal val="#ppt_x"/>
                                          </p:val>
                                        </p:tav>
                                      </p:tavLst>
                                    </p:anim>
                                    <p:anim calcmode="lin" valueType="num">
                                      <p:cBhvr>
                                        <p:cTn id="9" dur="500" fill="hold"/>
                                        <p:tgtEl>
                                          <p:spTgt spid="348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5776" y="115888"/>
            <a:ext cx="5400774" cy="679450"/>
          </a:xfrm>
        </p:spPr>
        <p:txBody>
          <a:bodyPr rtlCol="0">
            <a:normAutofit/>
          </a:bodyPr>
          <a:lstStyle/>
          <a:p>
            <a:pPr fontAlgn="auto">
              <a:spcAft>
                <a:spcPts val="0"/>
              </a:spcAft>
              <a:defRPr/>
            </a:pPr>
            <a:r>
              <a:rPr lang="zh-CN" altLang="en-US" dirty="0"/>
              <a:t>人大数</a:t>
            </a:r>
            <a:r>
              <a:rPr lang="zh-CN" altLang="en-US" dirty="0" smtClean="0"/>
              <a:t>媒简介 </a:t>
            </a:r>
          </a:p>
        </p:txBody>
      </p:sp>
      <p:sp>
        <p:nvSpPr>
          <p:cNvPr id="4" name="TextBox 19"/>
          <p:cNvSpPr txBox="1">
            <a:spLocks noChangeArrowheads="1"/>
          </p:cNvSpPr>
          <p:nvPr/>
        </p:nvSpPr>
        <p:spPr bwMode="auto">
          <a:xfrm>
            <a:off x="539552" y="1196752"/>
            <a:ext cx="8461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a:r>
              <a:rPr lang="zh-CN" altLang="en-US" b="1" dirty="0" smtClean="0">
                <a:solidFill>
                  <a:srgbClr val="AE2522"/>
                </a:solidFill>
                <a:latin typeface="黑体" pitchFamily="49" charset="-122"/>
                <a:ea typeface="黑体" pitchFamily="49" charset="-122"/>
              </a:rPr>
              <a:t>人</a:t>
            </a:r>
            <a:r>
              <a:rPr lang="zh-CN" altLang="en-US" b="1" dirty="0">
                <a:solidFill>
                  <a:srgbClr val="AE2522"/>
                </a:solidFill>
                <a:latin typeface="黑体" pitchFamily="49" charset="-122"/>
                <a:ea typeface="黑体" pitchFamily="49" charset="-122"/>
              </a:rPr>
              <a:t>大数媒科技（北京）有限公司</a:t>
            </a:r>
            <a:r>
              <a:rPr lang="zh-CN" altLang="en-US" b="1" dirty="0">
                <a:solidFill>
                  <a:srgbClr val="111111"/>
                </a:solidFill>
                <a:latin typeface="黑体" pitchFamily="49" charset="-122"/>
                <a:ea typeface="黑体" pitchFamily="49" charset="-122"/>
              </a:rPr>
              <a:t>是中国人民大学设立的专业学术数字出版公司。</a:t>
            </a:r>
            <a:br>
              <a:rPr lang="zh-CN" altLang="en-US" b="1" dirty="0">
                <a:solidFill>
                  <a:srgbClr val="111111"/>
                </a:solidFill>
                <a:latin typeface="黑体" pitchFamily="49" charset="-122"/>
                <a:ea typeface="黑体" pitchFamily="49" charset="-122"/>
              </a:rPr>
            </a:br>
            <a:endParaRPr lang="zh-CN" altLang="en-US" b="1" dirty="0">
              <a:solidFill>
                <a:srgbClr val="111111"/>
              </a:solidFill>
              <a:latin typeface="黑体" pitchFamily="49" charset="-122"/>
              <a:ea typeface="黑体" pitchFamily="49" charset="-122"/>
            </a:endParaRPr>
          </a:p>
        </p:txBody>
      </p:sp>
      <p:sp>
        <p:nvSpPr>
          <p:cNvPr id="5" name="TextBox 20"/>
          <p:cNvSpPr txBox="1">
            <a:spLocks noChangeArrowheads="1"/>
          </p:cNvSpPr>
          <p:nvPr/>
        </p:nvSpPr>
        <p:spPr bwMode="auto">
          <a:xfrm>
            <a:off x="574675" y="4005064"/>
            <a:ext cx="8178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2913">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a:spcBef>
                <a:spcPts val="600"/>
              </a:spcBef>
              <a:spcAft>
                <a:spcPts val="600"/>
              </a:spcAft>
            </a:pPr>
            <a:r>
              <a:rPr lang="zh-CN" altLang="en-US" sz="1600" b="1" dirty="0">
                <a:solidFill>
                  <a:srgbClr val="AE2522"/>
                </a:solidFill>
                <a:latin typeface="黑体" pitchFamily="49" charset="-122"/>
                <a:ea typeface="黑体" pitchFamily="49" charset="-122"/>
              </a:rPr>
              <a:t>√ 历史传承：</a:t>
            </a:r>
            <a:r>
              <a:rPr lang="zh-CN" altLang="en-US" sz="1600" dirty="0">
                <a:solidFill>
                  <a:srgbClr val="111111"/>
                </a:solidFill>
                <a:latin typeface="黑体" pitchFamily="49" charset="-122"/>
                <a:ea typeface="黑体" pitchFamily="49" charset="-122"/>
              </a:rPr>
              <a:t>背靠中国人民大学，依托人大书报资料中心的专业学术刊群、规模化的专业编辑和专家顾问团队、以文评人的新型学术评价体系以及五十余年积淀的优质专业学术资源</a:t>
            </a:r>
            <a:r>
              <a:rPr lang="zh-CN" altLang="en-US" sz="1600" dirty="0" smtClean="0">
                <a:solidFill>
                  <a:srgbClr val="111111"/>
                </a:solidFill>
                <a:latin typeface="黑体" pitchFamily="49" charset="-122"/>
                <a:ea typeface="黑体" pitchFamily="49" charset="-122"/>
              </a:rPr>
              <a:t>。</a:t>
            </a:r>
            <a:endParaRPr lang="en-US" altLang="zh-CN" sz="1600" dirty="0" smtClean="0">
              <a:solidFill>
                <a:srgbClr val="111111"/>
              </a:solidFill>
              <a:latin typeface="黑体" pitchFamily="49" charset="-122"/>
              <a:ea typeface="黑体" pitchFamily="49" charset="-122"/>
            </a:endParaRPr>
          </a:p>
          <a:p>
            <a:pPr algn="just">
              <a:spcBef>
                <a:spcPts val="600"/>
              </a:spcBef>
              <a:spcAft>
                <a:spcPts val="600"/>
              </a:spcAft>
            </a:pPr>
            <a:r>
              <a:rPr lang="zh-CN" altLang="en-US" sz="1600" b="1" dirty="0" smtClean="0">
                <a:solidFill>
                  <a:srgbClr val="AE2522"/>
                </a:solidFill>
                <a:latin typeface="黑体" pitchFamily="49" charset="-122"/>
                <a:ea typeface="黑体" pitchFamily="49" charset="-122"/>
              </a:rPr>
              <a:t>√ </a:t>
            </a:r>
            <a:r>
              <a:rPr lang="zh-CN" altLang="en-US" sz="1600" b="1" dirty="0">
                <a:solidFill>
                  <a:srgbClr val="AE2522"/>
                </a:solidFill>
                <a:latin typeface="黑体" pitchFamily="49" charset="-122"/>
                <a:ea typeface="黑体" pitchFamily="49" charset="-122"/>
              </a:rPr>
              <a:t>核心理念：</a:t>
            </a:r>
            <a:r>
              <a:rPr lang="zh-CN" altLang="en-US" sz="1600" dirty="0">
                <a:solidFill>
                  <a:srgbClr val="111111"/>
                </a:solidFill>
                <a:latin typeface="黑体" pitchFamily="49" charset="-122"/>
                <a:ea typeface="黑体" pitchFamily="49" charset="-122"/>
              </a:rPr>
              <a:t>公司将利用先进的数字化技术及运营理念，打造“学者在线”人文社科学术成果发布以及按需出版平台，并通过强势数字营销渠道体系的构建，形成“多层次产品提供，全方位知识服务”体系</a:t>
            </a:r>
            <a:r>
              <a:rPr lang="zh-CN" altLang="en-US" sz="1600" dirty="0" smtClean="0">
                <a:solidFill>
                  <a:srgbClr val="111111"/>
                </a:solidFill>
                <a:latin typeface="黑体" pitchFamily="49" charset="-122"/>
                <a:ea typeface="黑体" pitchFamily="49" charset="-122"/>
              </a:rPr>
              <a:t>。</a:t>
            </a:r>
            <a:endParaRPr lang="en-US" altLang="zh-CN" sz="1600" dirty="0" smtClean="0">
              <a:solidFill>
                <a:srgbClr val="111111"/>
              </a:solidFill>
              <a:latin typeface="黑体" pitchFamily="49" charset="-122"/>
              <a:ea typeface="黑体" pitchFamily="49" charset="-122"/>
            </a:endParaRPr>
          </a:p>
          <a:p>
            <a:pPr algn="just">
              <a:spcBef>
                <a:spcPts val="600"/>
              </a:spcBef>
              <a:spcAft>
                <a:spcPts val="600"/>
              </a:spcAft>
            </a:pPr>
            <a:r>
              <a:rPr lang="zh-CN" altLang="en-US" sz="1600" b="1" dirty="0" smtClean="0">
                <a:solidFill>
                  <a:srgbClr val="AE2522"/>
                </a:solidFill>
                <a:latin typeface="黑体" pitchFamily="49" charset="-122"/>
                <a:ea typeface="黑体" pitchFamily="49" charset="-122"/>
              </a:rPr>
              <a:t>√ </a:t>
            </a:r>
            <a:r>
              <a:rPr lang="zh-CN" altLang="en-US" sz="1600" b="1" dirty="0">
                <a:solidFill>
                  <a:srgbClr val="AE2522"/>
                </a:solidFill>
                <a:latin typeface="黑体" pitchFamily="49" charset="-122"/>
                <a:ea typeface="黑体" pitchFamily="49" charset="-122"/>
              </a:rPr>
              <a:t>发展愿景：</a:t>
            </a:r>
            <a:r>
              <a:rPr lang="zh-CN" altLang="en-US" sz="1600" dirty="0">
                <a:solidFill>
                  <a:srgbClr val="111111"/>
                </a:solidFill>
                <a:latin typeface="黑体" pitchFamily="49" charset="-122"/>
                <a:ea typeface="黑体" pitchFamily="49" charset="-122"/>
              </a:rPr>
              <a:t> 矢志成为人文社科领域优秀的知识</a:t>
            </a:r>
            <a:r>
              <a:rPr lang="zh-CN" altLang="en-US" sz="1600" dirty="0" smtClean="0">
                <a:solidFill>
                  <a:srgbClr val="111111"/>
                </a:solidFill>
                <a:latin typeface="黑体" pitchFamily="49" charset="-122"/>
                <a:ea typeface="黑体" pitchFamily="49" charset="-122"/>
              </a:rPr>
              <a:t>引擎。</a:t>
            </a:r>
            <a:endParaRPr lang="zh-CN" altLang="en-US" sz="1600" dirty="0">
              <a:solidFill>
                <a:srgbClr val="111111"/>
              </a:solidFill>
              <a:latin typeface="黑体" pitchFamily="49" charset="-122"/>
              <a:ea typeface="黑体" pitchFamily="49" charset="-122"/>
            </a:endParaRPr>
          </a:p>
        </p:txBody>
      </p:sp>
      <p:grpSp>
        <p:nvGrpSpPr>
          <p:cNvPr id="14" name="组合 13"/>
          <p:cNvGrpSpPr>
            <a:grpSpLocks/>
          </p:cNvGrpSpPr>
          <p:nvPr/>
        </p:nvGrpSpPr>
        <p:grpSpPr bwMode="auto">
          <a:xfrm>
            <a:off x="368300" y="1844675"/>
            <a:ext cx="8550275" cy="1965325"/>
            <a:chOff x="368300" y="2179638"/>
            <a:chExt cx="8550275" cy="1965325"/>
          </a:xfrm>
        </p:grpSpPr>
        <p:pic>
          <p:nvPicPr>
            <p:cNvPr id="8" name="图片 3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300" y="2925763"/>
              <a:ext cx="2024063" cy="1173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2338" y="2179638"/>
              <a:ext cx="1200150" cy="1376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图片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6263" y="2855913"/>
              <a:ext cx="1362075" cy="1287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图片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4663" y="2230438"/>
              <a:ext cx="1741487" cy="119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图片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32463" y="3001963"/>
              <a:ext cx="1712912"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图片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04075" y="2249488"/>
              <a:ext cx="17145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3299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strVal val="#ppt_w*0.7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up)">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a:sym typeface="Arial" charset="0"/>
              </a:rPr>
              <a:t>全文库刊物专题</a:t>
            </a:r>
            <a:endParaRPr lang="zh-CN" altLang="en-US" dirty="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520825"/>
            <a:ext cx="8455025" cy="449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879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500"/>
                                        <p:tgtEl>
                                          <p:spTgt spid="35844"/>
                                        </p:tgtEl>
                                      </p:cBhvr>
                                    </p:animEffect>
                                    <p:anim calcmode="lin" valueType="num">
                                      <p:cBhvr>
                                        <p:cTn id="8" dur="500" fill="hold"/>
                                        <p:tgtEl>
                                          <p:spTgt spid="35844"/>
                                        </p:tgtEl>
                                        <p:attrNameLst>
                                          <p:attrName>ppt_x</p:attrName>
                                        </p:attrNameLst>
                                      </p:cBhvr>
                                      <p:tavLst>
                                        <p:tav tm="0">
                                          <p:val>
                                            <p:strVal val="#ppt_x"/>
                                          </p:val>
                                        </p:tav>
                                        <p:tav tm="100000">
                                          <p:val>
                                            <p:strVal val="#ppt_x"/>
                                          </p:val>
                                        </p:tav>
                                      </p:tavLst>
                                    </p:anim>
                                    <p:anim calcmode="lin" valueType="num">
                                      <p:cBhvr>
                                        <p:cTn id="9" dur="500" fill="hold"/>
                                        <p:tgtEl>
                                          <p:spTgt spid="358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a:sym typeface="Arial" charset="0"/>
              </a:rPr>
              <a:t>全文库刊物专题</a:t>
            </a:r>
            <a:endParaRPr lang="zh-CN" altLang="en-US" dirty="0"/>
          </a:p>
        </p:txBody>
      </p:sp>
      <p:sp>
        <p:nvSpPr>
          <p:cNvPr id="36867" name="内容占位符 2"/>
          <p:cNvSpPr>
            <a:spLocks noGrp="1"/>
          </p:cNvSpPr>
          <p:nvPr>
            <p:ph idx="1"/>
          </p:nvPr>
        </p:nvSpPr>
        <p:spPr/>
        <p:txBody>
          <a:bodyPr/>
          <a:lstStyle/>
          <a:p>
            <a:endParaRPr lang="zh-CN" altLang="en-US" smtClean="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944563"/>
            <a:ext cx="8574087" cy="576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11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500"/>
                                        <p:tgtEl>
                                          <p:spTgt spid="36868"/>
                                        </p:tgtEl>
                                      </p:cBhvr>
                                    </p:animEffect>
                                    <p:anim calcmode="lin" valueType="num">
                                      <p:cBhvr>
                                        <p:cTn id="8" dur="500" fill="hold"/>
                                        <p:tgtEl>
                                          <p:spTgt spid="36868"/>
                                        </p:tgtEl>
                                        <p:attrNameLst>
                                          <p:attrName>ppt_x</p:attrName>
                                        </p:attrNameLst>
                                      </p:cBhvr>
                                      <p:tavLst>
                                        <p:tav tm="0">
                                          <p:val>
                                            <p:strVal val="#ppt_x"/>
                                          </p:val>
                                        </p:tav>
                                        <p:tav tm="100000">
                                          <p:val>
                                            <p:strVal val="#ppt_x"/>
                                          </p:val>
                                        </p:tav>
                                      </p:tavLst>
                                    </p:anim>
                                    <p:anim calcmode="lin" valueType="num">
                                      <p:cBhvr>
                                        <p:cTn id="9" dur="5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标题 1"/>
          <p:cNvSpPr>
            <a:spLocks noGrp="1"/>
          </p:cNvSpPr>
          <p:nvPr>
            <p:ph type="title"/>
          </p:nvPr>
        </p:nvSpPr>
        <p:spPr>
          <a:xfrm>
            <a:off x="1691680" y="44624"/>
            <a:ext cx="5472608" cy="679053"/>
          </a:xfrm>
        </p:spPr>
        <p:txBody>
          <a:bodyPr>
            <a:normAutofit fontScale="90000"/>
          </a:bodyPr>
          <a:lstStyle/>
          <a:p>
            <a:r>
              <a:rPr lang="zh-CN" altLang="en-US" dirty="0"/>
              <a:t>人大数媒科技（北京）</a:t>
            </a:r>
            <a:r>
              <a:rPr lang="zh-CN" altLang="en-US" dirty="0" smtClean="0"/>
              <a:t>有限公司</a:t>
            </a:r>
          </a:p>
        </p:txBody>
      </p:sp>
      <p:grpSp>
        <p:nvGrpSpPr>
          <p:cNvPr id="5" name="组合 4"/>
          <p:cNvGrpSpPr/>
          <p:nvPr/>
        </p:nvGrpSpPr>
        <p:grpSpPr>
          <a:xfrm>
            <a:off x="251916" y="4627563"/>
            <a:ext cx="8506322" cy="1239837"/>
            <a:chOff x="251916" y="4627563"/>
            <a:chExt cx="8506322" cy="1239837"/>
          </a:xfrm>
        </p:grpSpPr>
        <p:sp>
          <p:nvSpPr>
            <p:cNvPr id="41" name="Rectangle 17"/>
            <p:cNvSpPr>
              <a:spLocks noChangeArrowheads="1"/>
            </p:cNvSpPr>
            <p:nvPr/>
          </p:nvSpPr>
          <p:spPr bwMode="blackGray">
            <a:xfrm>
              <a:off x="1095127" y="4879612"/>
              <a:ext cx="7653337" cy="749663"/>
            </a:xfrm>
            <a:prstGeom prst="rect">
              <a:avLst/>
            </a:prstGeom>
            <a:gradFill rotWithShape="1">
              <a:gsLst>
                <a:gs pos="0">
                  <a:srgbClr val="91597E">
                    <a:gamma/>
                    <a:tint val="0"/>
                    <a:invGamma/>
                  </a:srgbClr>
                </a:gs>
                <a:gs pos="50000">
                  <a:srgbClr val="91597E">
                    <a:alpha val="50000"/>
                  </a:srgbClr>
                </a:gs>
                <a:gs pos="100000">
                  <a:srgbClr val="91597E">
                    <a:gamma/>
                    <a:tint val="0"/>
                    <a:invGamma/>
                  </a:srgb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黑体" pitchFamily="49" charset="-122"/>
                <a:ea typeface="黑体" pitchFamily="49" charset="-122"/>
              </a:endParaRPr>
            </a:p>
          </p:txBody>
        </p:sp>
        <p:sp>
          <p:nvSpPr>
            <p:cNvPr id="49" name="Line 25"/>
            <p:cNvSpPr>
              <a:spLocks noChangeShapeType="1"/>
            </p:cNvSpPr>
            <p:nvPr/>
          </p:nvSpPr>
          <p:spPr bwMode="gray">
            <a:xfrm>
              <a:off x="463550" y="4869160"/>
              <a:ext cx="8294688" cy="0"/>
            </a:xfrm>
            <a:prstGeom prst="line">
              <a:avLst/>
            </a:prstGeom>
            <a:noFill/>
            <a:ln w="9525" cap="rnd">
              <a:solidFill>
                <a:srgbClr val="30311D"/>
              </a:solidFill>
              <a:prstDash val="sysDot"/>
              <a:round/>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黑体" pitchFamily="49" charset="-122"/>
                <a:ea typeface="黑体" pitchFamily="49" charset="-122"/>
              </a:endParaRPr>
            </a:p>
          </p:txBody>
        </p:sp>
        <p:grpSp>
          <p:nvGrpSpPr>
            <p:cNvPr id="106518" name="Group 26"/>
            <p:cNvGrpSpPr>
              <a:grpSpLocks/>
            </p:cNvGrpSpPr>
            <p:nvPr/>
          </p:nvGrpSpPr>
          <p:grpSpPr bwMode="auto">
            <a:xfrm>
              <a:off x="251916" y="4627563"/>
              <a:ext cx="3455988" cy="1239837"/>
              <a:chOff x="171" y="2983"/>
              <a:chExt cx="2836" cy="1018"/>
            </a:xfrm>
          </p:grpSpPr>
          <p:sp>
            <p:nvSpPr>
              <p:cNvPr id="51" name="AutoShape 27"/>
              <p:cNvSpPr>
                <a:spLocks noChangeArrowheads="1"/>
              </p:cNvSpPr>
              <p:nvPr/>
            </p:nvSpPr>
            <p:spPr bwMode="gray">
              <a:xfrm>
                <a:off x="171" y="2983"/>
                <a:ext cx="2829" cy="1018"/>
              </a:xfrm>
              <a:prstGeom prst="can">
                <a:avLst>
                  <a:gd name="adj" fmla="val 50000"/>
                </a:avLst>
              </a:prstGeom>
              <a:gradFill rotWithShape="1">
                <a:gsLst>
                  <a:gs pos="0">
                    <a:srgbClr val="FACF67">
                      <a:gamma/>
                      <a:shade val="36078"/>
                      <a:invGamma/>
                    </a:srgbClr>
                  </a:gs>
                  <a:gs pos="50000">
                    <a:srgbClr val="FACF67"/>
                  </a:gs>
                  <a:gs pos="100000">
                    <a:srgbClr val="FACF67">
                      <a:gamma/>
                      <a:shade val="36078"/>
                      <a:invGamma/>
                    </a:srgbClr>
                  </a:gs>
                </a:gsLst>
                <a:lin ang="0" scaled="1"/>
              </a:gradFill>
              <a:ln w="9525">
                <a:noFill/>
                <a:round/>
                <a:headEnd/>
                <a:tailEnd/>
              </a:ln>
              <a:effectLst/>
            </p:spPr>
            <p:txBody>
              <a:bodyPr wrap="none" anchor="ctr"/>
              <a:lstStyle/>
              <a:p>
                <a:pPr fontAlgn="auto">
                  <a:spcBef>
                    <a:spcPts val="0"/>
                  </a:spcBef>
                  <a:spcAft>
                    <a:spcPts val="0"/>
                  </a:spcAft>
                  <a:defRPr/>
                </a:pPr>
                <a:endParaRPr lang="zh-CN" altLang="en-US" sz="1600" kern="0">
                  <a:solidFill>
                    <a:sysClr val="windowText" lastClr="000000"/>
                  </a:solidFill>
                  <a:latin typeface="黑体" pitchFamily="49" charset="-122"/>
                  <a:ea typeface="黑体" pitchFamily="49" charset="-122"/>
                </a:endParaRPr>
              </a:p>
            </p:txBody>
          </p:sp>
          <p:sp>
            <p:nvSpPr>
              <p:cNvPr id="52" name="Oval 28"/>
              <p:cNvSpPr>
                <a:spLocks noChangeArrowheads="1"/>
              </p:cNvSpPr>
              <p:nvPr/>
            </p:nvSpPr>
            <p:spPr bwMode="gray">
              <a:xfrm>
                <a:off x="171" y="2990"/>
                <a:ext cx="2836" cy="503"/>
              </a:xfrm>
              <a:prstGeom prst="ellipse">
                <a:avLst/>
              </a:prstGeom>
              <a:gradFill rotWithShape="1">
                <a:gsLst>
                  <a:gs pos="0">
                    <a:srgbClr val="FACF67">
                      <a:gamma/>
                      <a:shade val="49804"/>
                      <a:invGamma/>
                    </a:srgbClr>
                  </a:gs>
                  <a:gs pos="100000">
                    <a:srgbClr val="FACF67"/>
                  </a:gs>
                </a:gsLst>
                <a:path path="shape">
                  <a:fillToRect l="50000" t="50000" r="50000" b="50000"/>
                </a:path>
              </a:gradFill>
              <a:ln w="9525" algn="ctr">
                <a:noFill/>
                <a:round/>
                <a:headEnd/>
                <a:tailEnd/>
              </a:ln>
              <a:effectLst/>
            </p:spPr>
            <p:txBody>
              <a:bodyPr wrap="none" anchor="ctr"/>
              <a:lstStyle/>
              <a:p>
                <a:pPr fontAlgn="auto">
                  <a:spcBef>
                    <a:spcPts val="0"/>
                  </a:spcBef>
                  <a:spcAft>
                    <a:spcPts val="0"/>
                  </a:spcAft>
                  <a:defRPr/>
                </a:pPr>
                <a:endParaRPr lang="zh-CN" altLang="en-US" sz="1600" kern="0">
                  <a:solidFill>
                    <a:sysClr val="windowText" lastClr="000000"/>
                  </a:solidFill>
                  <a:latin typeface="黑体" pitchFamily="49" charset="-122"/>
                  <a:ea typeface="黑体" pitchFamily="49" charset="-122"/>
                </a:endParaRPr>
              </a:p>
            </p:txBody>
          </p:sp>
        </p:grpSp>
        <p:sp>
          <p:nvSpPr>
            <p:cNvPr id="106526" name="Rectangle 42"/>
            <p:cNvSpPr>
              <a:spLocks noChangeArrowheads="1"/>
            </p:cNvSpPr>
            <p:nvPr/>
          </p:nvSpPr>
          <p:spPr bwMode="gray">
            <a:xfrm>
              <a:off x="520260" y="5324425"/>
              <a:ext cx="2860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r>
                <a:rPr lang="zh-CN" altLang="en-US" sz="1600" b="1" dirty="0">
                  <a:solidFill>
                    <a:srgbClr val="C00000"/>
                  </a:solidFill>
                  <a:latin typeface="黑体" pitchFamily="49" charset="-122"/>
                  <a:ea typeface="黑体" pitchFamily="49" charset="-122"/>
                </a:rPr>
                <a:t>内容多元，查询</a:t>
              </a:r>
              <a:r>
                <a:rPr lang="zh-CN" altLang="en-US" sz="1600" b="1" dirty="0" smtClean="0">
                  <a:solidFill>
                    <a:srgbClr val="C00000"/>
                  </a:solidFill>
                  <a:latin typeface="黑体" pitchFamily="49" charset="-122"/>
                  <a:ea typeface="黑体" pitchFamily="49" charset="-122"/>
                </a:rPr>
                <a:t>便捷</a:t>
              </a:r>
              <a:endParaRPr lang="en-US" altLang="zh-CN" sz="1600" b="1" dirty="0">
                <a:solidFill>
                  <a:srgbClr val="FFFFFF"/>
                </a:solidFill>
                <a:latin typeface="黑体" pitchFamily="49" charset="-122"/>
                <a:ea typeface="黑体" pitchFamily="49" charset="-122"/>
              </a:endParaRPr>
            </a:p>
          </p:txBody>
        </p:sp>
        <p:sp>
          <p:nvSpPr>
            <p:cNvPr id="106537" name="Text Box 53"/>
            <p:cNvSpPr txBox="1">
              <a:spLocks noChangeArrowheads="1"/>
            </p:cNvSpPr>
            <p:nvPr/>
          </p:nvSpPr>
          <p:spPr bwMode="gray">
            <a:xfrm>
              <a:off x="3707904" y="4932457"/>
              <a:ext cx="49513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r>
                <a:rPr lang="zh-CN" altLang="en-US" sz="1600" dirty="0">
                  <a:solidFill>
                    <a:srgbClr val="1C1C1C"/>
                  </a:solidFill>
                  <a:latin typeface="黑体" pitchFamily="49" charset="-122"/>
                  <a:ea typeface="黑体" pitchFamily="49" charset="-122"/>
                </a:rPr>
                <a:t>包含全文转载类、文摘类（选要文，摘要论）以及索引类（检索工具）等，满足用户多方面需求</a:t>
              </a:r>
              <a:endParaRPr lang="en-US" altLang="zh-CN" sz="1600" dirty="0">
                <a:solidFill>
                  <a:srgbClr val="1C1C1C"/>
                </a:solidFill>
                <a:latin typeface="黑体" pitchFamily="49" charset="-122"/>
                <a:ea typeface="黑体" pitchFamily="49" charset="-122"/>
              </a:endParaRPr>
            </a:p>
          </p:txBody>
        </p:sp>
      </p:grpSp>
      <p:sp>
        <p:nvSpPr>
          <p:cNvPr id="106538" name="Rectangle 54"/>
          <p:cNvSpPr>
            <a:spLocks noChangeArrowheads="1"/>
          </p:cNvSpPr>
          <p:nvPr/>
        </p:nvSpPr>
        <p:spPr bwMode="auto">
          <a:xfrm>
            <a:off x="395536" y="1352962"/>
            <a:ext cx="54839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buFont typeface="Wingdings" pitchFamily="2" charset="2"/>
              <a:buNone/>
            </a:pPr>
            <a:r>
              <a:rPr lang="zh-CN" altLang="en-US" sz="2000" b="1" dirty="0">
                <a:solidFill>
                  <a:srgbClr val="1C1C1C"/>
                </a:solidFill>
                <a:latin typeface="黑体" pitchFamily="49" charset="-122"/>
                <a:ea typeface="黑体" pitchFamily="49" charset="-122"/>
              </a:rPr>
              <a:t>人大复印报刊系统数据五大显著特色：</a:t>
            </a:r>
          </a:p>
          <a:p>
            <a:pPr algn="ctr" eaLnBrk="0" hangingPunct="0">
              <a:buFont typeface="Wingdings" pitchFamily="2" charset="2"/>
              <a:buNone/>
            </a:pPr>
            <a:endParaRPr lang="en-US" altLang="zh-CN" sz="2000" dirty="0">
              <a:solidFill>
                <a:srgbClr val="1C1C1C"/>
              </a:solidFill>
              <a:latin typeface="黑体" pitchFamily="49" charset="-122"/>
              <a:ea typeface="黑体" pitchFamily="49" charset="-122"/>
            </a:endParaRPr>
          </a:p>
        </p:txBody>
      </p:sp>
      <p:grpSp>
        <p:nvGrpSpPr>
          <p:cNvPr id="10" name="组合 9"/>
          <p:cNvGrpSpPr/>
          <p:nvPr/>
        </p:nvGrpSpPr>
        <p:grpSpPr>
          <a:xfrm>
            <a:off x="447998" y="3959225"/>
            <a:ext cx="8310240" cy="1062038"/>
            <a:chOff x="447998" y="3959225"/>
            <a:chExt cx="8310240" cy="1062038"/>
          </a:xfrm>
        </p:grpSpPr>
        <p:sp>
          <p:nvSpPr>
            <p:cNvPr id="48" name="Line 24"/>
            <p:cNvSpPr>
              <a:spLocks noChangeShapeType="1"/>
            </p:cNvSpPr>
            <p:nvPr/>
          </p:nvSpPr>
          <p:spPr bwMode="gray">
            <a:xfrm>
              <a:off x="766266" y="4149080"/>
              <a:ext cx="7991972" cy="0"/>
            </a:xfrm>
            <a:prstGeom prst="line">
              <a:avLst/>
            </a:prstGeom>
            <a:noFill/>
            <a:ln w="9525" cap="rnd">
              <a:solidFill>
                <a:srgbClr val="30311D"/>
              </a:solidFill>
              <a:prstDash val="sysDot"/>
              <a:round/>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黑体" pitchFamily="49" charset="-122"/>
                <a:ea typeface="黑体" pitchFamily="49" charset="-122"/>
              </a:endParaRPr>
            </a:p>
          </p:txBody>
        </p:sp>
        <p:grpSp>
          <p:nvGrpSpPr>
            <p:cNvPr id="9" name="组合 8"/>
            <p:cNvGrpSpPr/>
            <p:nvPr/>
          </p:nvGrpSpPr>
          <p:grpSpPr>
            <a:xfrm>
              <a:off x="447998" y="3959225"/>
              <a:ext cx="8300466" cy="1062038"/>
              <a:chOff x="447998" y="3959225"/>
              <a:chExt cx="8300466" cy="1062038"/>
            </a:xfrm>
          </p:grpSpPr>
          <p:sp>
            <p:nvSpPr>
              <p:cNvPr id="56" name="Rectangle 18"/>
              <p:cNvSpPr>
                <a:spLocks noChangeArrowheads="1"/>
              </p:cNvSpPr>
              <p:nvPr/>
            </p:nvSpPr>
            <p:spPr bwMode="blackGray">
              <a:xfrm>
                <a:off x="1104652" y="4164310"/>
                <a:ext cx="7643812" cy="704850"/>
              </a:xfrm>
              <a:prstGeom prst="rect">
                <a:avLst/>
              </a:prstGeom>
              <a:gradFill rotWithShape="1">
                <a:gsLst>
                  <a:gs pos="0">
                    <a:srgbClr val="FACF67">
                      <a:gamma/>
                      <a:tint val="0"/>
                      <a:invGamma/>
                    </a:srgbClr>
                  </a:gs>
                  <a:gs pos="50000">
                    <a:srgbClr val="FACF67">
                      <a:alpha val="50000"/>
                    </a:srgbClr>
                  </a:gs>
                  <a:gs pos="100000">
                    <a:srgbClr val="FACF67">
                      <a:gamma/>
                      <a:tint val="0"/>
                      <a:invGamma/>
                    </a:srgb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黑体" pitchFamily="49" charset="-122"/>
                  <a:ea typeface="黑体" pitchFamily="49" charset="-122"/>
                </a:endParaRPr>
              </a:p>
            </p:txBody>
          </p:sp>
          <p:grpSp>
            <p:nvGrpSpPr>
              <p:cNvPr id="59" name="Group 29"/>
              <p:cNvGrpSpPr>
                <a:grpSpLocks/>
              </p:cNvGrpSpPr>
              <p:nvPr/>
            </p:nvGrpSpPr>
            <p:grpSpPr bwMode="auto">
              <a:xfrm>
                <a:off x="539254" y="3959225"/>
                <a:ext cx="2860675" cy="1062038"/>
                <a:chOff x="394" y="2571"/>
                <a:chExt cx="2347" cy="871"/>
              </a:xfrm>
            </p:grpSpPr>
            <p:sp>
              <p:nvSpPr>
                <p:cNvPr id="65" name="AutoShape 30"/>
                <p:cNvSpPr>
                  <a:spLocks noChangeArrowheads="1"/>
                </p:cNvSpPr>
                <p:nvPr/>
              </p:nvSpPr>
              <p:spPr bwMode="gray">
                <a:xfrm>
                  <a:off x="394" y="2571"/>
                  <a:ext cx="2347" cy="871"/>
                </a:xfrm>
                <a:prstGeom prst="can">
                  <a:avLst>
                    <a:gd name="adj" fmla="val 50000"/>
                  </a:avLst>
                </a:prstGeom>
                <a:gradFill rotWithShape="1">
                  <a:gsLst>
                    <a:gs pos="0">
                      <a:srgbClr val="91597E">
                        <a:gamma/>
                        <a:shade val="56078"/>
                        <a:invGamma/>
                      </a:srgbClr>
                    </a:gs>
                    <a:gs pos="50000">
                      <a:srgbClr val="91597E"/>
                    </a:gs>
                    <a:gs pos="100000">
                      <a:srgbClr val="91597E">
                        <a:gamma/>
                        <a:shade val="56078"/>
                        <a:invGamma/>
                      </a:srgbClr>
                    </a:gs>
                  </a:gsLst>
                  <a:lin ang="0" scaled="1"/>
                </a:gradFill>
                <a:ln w="9525">
                  <a:noFill/>
                  <a:round/>
                  <a:headEnd/>
                  <a:tailEnd/>
                </a:ln>
                <a:effectLst/>
              </p:spPr>
              <p:txBody>
                <a:bodyPr wrap="none" anchor="ctr"/>
                <a:lstStyle/>
                <a:p>
                  <a:pPr fontAlgn="auto">
                    <a:spcBef>
                      <a:spcPts val="0"/>
                    </a:spcBef>
                    <a:spcAft>
                      <a:spcPts val="0"/>
                    </a:spcAft>
                    <a:defRPr/>
                  </a:pPr>
                  <a:endParaRPr lang="zh-CN" altLang="en-US" sz="1600" kern="0">
                    <a:solidFill>
                      <a:sysClr val="windowText" lastClr="000000"/>
                    </a:solidFill>
                    <a:latin typeface="黑体" pitchFamily="49" charset="-122"/>
                    <a:ea typeface="黑体" pitchFamily="49" charset="-122"/>
                  </a:endParaRPr>
                </a:p>
              </p:txBody>
            </p:sp>
            <p:sp>
              <p:nvSpPr>
                <p:cNvPr id="66" name="Oval 31"/>
                <p:cNvSpPr>
                  <a:spLocks noChangeArrowheads="1"/>
                </p:cNvSpPr>
                <p:nvPr/>
              </p:nvSpPr>
              <p:spPr bwMode="gray">
                <a:xfrm>
                  <a:off x="394" y="2576"/>
                  <a:ext cx="2347" cy="431"/>
                </a:xfrm>
                <a:prstGeom prst="ellipse">
                  <a:avLst/>
                </a:prstGeom>
                <a:gradFill rotWithShape="1">
                  <a:gsLst>
                    <a:gs pos="0">
                      <a:srgbClr val="91597E">
                        <a:gamma/>
                        <a:shade val="56078"/>
                        <a:invGamma/>
                      </a:srgbClr>
                    </a:gs>
                    <a:gs pos="100000">
                      <a:srgbClr val="91597E"/>
                    </a:gs>
                  </a:gsLst>
                  <a:path path="shape">
                    <a:fillToRect l="50000" t="50000" r="50000" b="50000"/>
                  </a:path>
                </a:gradFill>
                <a:ln w="9525" algn="ctr">
                  <a:noFill/>
                  <a:round/>
                  <a:headEnd/>
                  <a:tailEnd/>
                </a:ln>
                <a:effectLst/>
              </p:spPr>
              <p:txBody>
                <a:bodyPr wrap="none" anchor="ctr"/>
                <a:lstStyle/>
                <a:p>
                  <a:pPr fontAlgn="auto">
                    <a:spcBef>
                      <a:spcPts val="0"/>
                    </a:spcBef>
                    <a:spcAft>
                      <a:spcPts val="0"/>
                    </a:spcAft>
                    <a:defRPr/>
                  </a:pPr>
                  <a:endParaRPr lang="zh-CN" altLang="en-US" sz="1600" kern="0">
                    <a:solidFill>
                      <a:sysClr val="windowText" lastClr="000000"/>
                    </a:solidFill>
                    <a:latin typeface="黑体" pitchFamily="49" charset="-122"/>
                    <a:ea typeface="黑体" pitchFamily="49" charset="-122"/>
                  </a:endParaRPr>
                </a:p>
              </p:txBody>
            </p:sp>
          </p:grpSp>
          <p:sp>
            <p:nvSpPr>
              <p:cNvPr id="63" name="Rectangle 41"/>
              <p:cNvSpPr>
                <a:spLocks noChangeArrowheads="1"/>
              </p:cNvSpPr>
              <p:nvPr/>
            </p:nvSpPr>
            <p:spPr bwMode="gray">
              <a:xfrm>
                <a:off x="447998" y="4541058"/>
                <a:ext cx="3160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r>
                  <a:rPr lang="zh-CN" altLang="en-US" sz="1600" b="1" dirty="0">
                    <a:solidFill>
                      <a:srgbClr val="FFFFFF"/>
                    </a:solidFill>
                    <a:latin typeface="黑体" pitchFamily="49" charset="-122"/>
                    <a:ea typeface="黑体" pitchFamily="49" charset="-122"/>
                  </a:rPr>
                  <a:t>学术成果评价重要指标</a:t>
                </a:r>
                <a:endParaRPr lang="en-US" altLang="zh-CN" sz="1600" b="1" dirty="0">
                  <a:solidFill>
                    <a:srgbClr val="FFFFFF"/>
                  </a:solidFill>
                  <a:latin typeface="黑体" pitchFamily="49" charset="-122"/>
                  <a:ea typeface="黑体" pitchFamily="49" charset="-122"/>
                </a:endParaRPr>
              </a:p>
            </p:txBody>
          </p:sp>
          <p:sp>
            <p:nvSpPr>
              <p:cNvPr id="64" name="Text Box 52"/>
              <p:cNvSpPr txBox="1">
                <a:spLocks noChangeArrowheads="1"/>
              </p:cNvSpPr>
              <p:nvPr/>
            </p:nvSpPr>
            <p:spPr bwMode="gray">
              <a:xfrm>
                <a:off x="3563888" y="4206350"/>
                <a:ext cx="5154936" cy="59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r>
                  <a:rPr lang="zh-CN" altLang="en-US" sz="1600" dirty="0">
                    <a:solidFill>
                      <a:srgbClr val="1C1C1C"/>
                    </a:solidFill>
                    <a:latin typeface="黑体" pitchFamily="49" charset="-122"/>
                    <a:ea typeface="黑体" pitchFamily="49" charset="-122"/>
                  </a:rPr>
                  <a:t>通过转载情况、被引数量、影响因子等指标，公正、客观地评估我国人文社科学术期刊影响力</a:t>
                </a:r>
                <a:endParaRPr lang="en-US" altLang="zh-CN" sz="1600" dirty="0">
                  <a:solidFill>
                    <a:srgbClr val="1C1C1C"/>
                  </a:solidFill>
                  <a:latin typeface="黑体" pitchFamily="49" charset="-122"/>
                  <a:ea typeface="黑体" pitchFamily="49" charset="-122"/>
                </a:endParaRPr>
              </a:p>
            </p:txBody>
          </p:sp>
        </p:grpSp>
      </p:grpSp>
      <p:grpSp>
        <p:nvGrpSpPr>
          <p:cNvPr id="67" name="组合 66"/>
          <p:cNvGrpSpPr/>
          <p:nvPr/>
        </p:nvGrpSpPr>
        <p:grpSpPr>
          <a:xfrm>
            <a:off x="766266" y="3316288"/>
            <a:ext cx="8126214" cy="1003300"/>
            <a:chOff x="766266" y="3316288"/>
            <a:chExt cx="8126214" cy="1003300"/>
          </a:xfrm>
        </p:grpSpPr>
        <p:sp>
          <p:nvSpPr>
            <p:cNvPr id="68" name="Rectangle 19"/>
            <p:cNvSpPr>
              <a:spLocks noChangeArrowheads="1"/>
            </p:cNvSpPr>
            <p:nvPr/>
          </p:nvSpPr>
          <p:spPr bwMode="blackGray">
            <a:xfrm>
              <a:off x="1104652" y="3501008"/>
              <a:ext cx="7643812" cy="665162"/>
            </a:xfrm>
            <a:prstGeom prst="rect">
              <a:avLst/>
            </a:prstGeom>
            <a:gradFill rotWithShape="1">
              <a:gsLst>
                <a:gs pos="0">
                  <a:srgbClr val="91597E">
                    <a:gamma/>
                    <a:tint val="0"/>
                    <a:invGamma/>
                  </a:srgbClr>
                </a:gs>
                <a:gs pos="50000">
                  <a:srgbClr val="91597E">
                    <a:alpha val="50000"/>
                  </a:srgbClr>
                </a:gs>
                <a:gs pos="100000">
                  <a:srgbClr val="91597E">
                    <a:gamma/>
                    <a:tint val="0"/>
                    <a:invGamma/>
                  </a:srgb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黑体" pitchFamily="49" charset="-122"/>
                <a:ea typeface="黑体" pitchFamily="49" charset="-122"/>
              </a:endParaRPr>
            </a:p>
          </p:txBody>
        </p:sp>
        <p:grpSp>
          <p:nvGrpSpPr>
            <p:cNvPr id="69" name="Group 32"/>
            <p:cNvGrpSpPr>
              <a:grpSpLocks/>
            </p:cNvGrpSpPr>
            <p:nvPr/>
          </p:nvGrpSpPr>
          <p:grpSpPr bwMode="auto">
            <a:xfrm>
              <a:off x="766266" y="3316288"/>
              <a:ext cx="2363788" cy="1003300"/>
              <a:chOff x="593" y="2111"/>
              <a:chExt cx="1940" cy="823"/>
            </a:xfrm>
          </p:grpSpPr>
          <p:sp>
            <p:nvSpPr>
              <p:cNvPr id="72" name="AutoShape 33"/>
              <p:cNvSpPr>
                <a:spLocks noChangeArrowheads="1"/>
              </p:cNvSpPr>
              <p:nvPr/>
            </p:nvSpPr>
            <p:spPr bwMode="gray">
              <a:xfrm>
                <a:off x="597" y="2111"/>
                <a:ext cx="1936" cy="823"/>
              </a:xfrm>
              <a:prstGeom prst="can">
                <a:avLst>
                  <a:gd name="adj" fmla="val 47144"/>
                </a:avLst>
              </a:prstGeom>
              <a:gradFill rotWithShape="1">
                <a:gsLst>
                  <a:gs pos="0">
                    <a:srgbClr val="FACF67">
                      <a:gamma/>
                      <a:shade val="56078"/>
                      <a:invGamma/>
                    </a:srgbClr>
                  </a:gs>
                  <a:gs pos="50000">
                    <a:srgbClr val="FACF67"/>
                  </a:gs>
                  <a:gs pos="100000">
                    <a:srgbClr val="FACF67">
                      <a:gamma/>
                      <a:shade val="56078"/>
                      <a:invGamma/>
                    </a:srgbClr>
                  </a:gs>
                </a:gsLst>
                <a:lin ang="0" scaled="1"/>
              </a:gradFill>
              <a:ln w="9525">
                <a:noFill/>
                <a:round/>
                <a:headEnd/>
                <a:tailEnd/>
              </a:ln>
              <a:effectLst/>
            </p:spPr>
            <p:txBody>
              <a:bodyPr wrap="none" anchor="ctr"/>
              <a:lstStyle/>
              <a:p>
                <a:pPr fontAlgn="auto">
                  <a:spcBef>
                    <a:spcPts val="0"/>
                  </a:spcBef>
                  <a:spcAft>
                    <a:spcPts val="0"/>
                  </a:spcAft>
                  <a:defRPr/>
                </a:pPr>
                <a:endParaRPr lang="zh-CN" altLang="en-US" sz="1600" kern="0">
                  <a:solidFill>
                    <a:sysClr val="windowText" lastClr="000000"/>
                  </a:solidFill>
                  <a:latin typeface="黑体" pitchFamily="49" charset="-122"/>
                  <a:ea typeface="黑体" pitchFamily="49" charset="-122"/>
                </a:endParaRPr>
              </a:p>
            </p:txBody>
          </p:sp>
          <p:sp>
            <p:nvSpPr>
              <p:cNvPr id="73" name="Oval 34"/>
              <p:cNvSpPr>
                <a:spLocks noChangeArrowheads="1"/>
              </p:cNvSpPr>
              <p:nvPr/>
            </p:nvSpPr>
            <p:spPr bwMode="gray">
              <a:xfrm>
                <a:off x="593" y="2115"/>
                <a:ext cx="1940" cy="383"/>
              </a:xfrm>
              <a:prstGeom prst="ellipse">
                <a:avLst/>
              </a:prstGeom>
              <a:gradFill rotWithShape="1">
                <a:gsLst>
                  <a:gs pos="0">
                    <a:srgbClr val="FACF67">
                      <a:gamma/>
                      <a:shade val="56078"/>
                      <a:invGamma/>
                    </a:srgbClr>
                  </a:gs>
                  <a:gs pos="100000">
                    <a:srgbClr val="FACF67"/>
                  </a:gs>
                </a:gsLst>
                <a:path path="shape">
                  <a:fillToRect l="50000" t="50000" r="50000" b="50000"/>
                </a:path>
              </a:gradFill>
              <a:ln w="9525" algn="ctr">
                <a:noFill/>
                <a:round/>
                <a:headEnd/>
                <a:tailEnd/>
              </a:ln>
              <a:effectLst/>
            </p:spPr>
            <p:txBody>
              <a:bodyPr wrap="none" anchor="ctr"/>
              <a:lstStyle/>
              <a:p>
                <a:pPr fontAlgn="auto">
                  <a:spcBef>
                    <a:spcPts val="0"/>
                  </a:spcBef>
                  <a:spcAft>
                    <a:spcPts val="0"/>
                  </a:spcAft>
                  <a:defRPr/>
                </a:pPr>
                <a:endParaRPr lang="zh-CN" altLang="en-US" sz="1600" kern="0">
                  <a:solidFill>
                    <a:sysClr val="windowText" lastClr="000000"/>
                  </a:solidFill>
                  <a:latin typeface="黑体" pitchFamily="49" charset="-122"/>
                  <a:ea typeface="黑体" pitchFamily="49" charset="-122"/>
                </a:endParaRPr>
              </a:p>
            </p:txBody>
          </p:sp>
        </p:grpSp>
        <p:sp>
          <p:nvSpPr>
            <p:cNvPr id="70" name="Rectangle 40"/>
            <p:cNvSpPr>
              <a:spLocks noChangeArrowheads="1"/>
            </p:cNvSpPr>
            <p:nvPr/>
          </p:nvSpPr>
          <p:spPr bwMode="gray">
            <a:xfrm>
              <a:off x="868566" y="3828371"/>
              <a:ext cx="22754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r>
                <a:rPr lang="zh-CN" altLang="en-US" sz="1600" b="1" dirty="0">
                  <a:solidFill>
                    <a:srgbClr val="C00000"/>
                  </a:solidFill>
                  <a:latin typeface="黑体" pitchFamily="49" charset="-122"/>
                  <a:ea typeface="黑体" pitchFamily="49" charset="-122"/>
                </a:rPr>
                <a:t>专业型与大众型相结合</a:t>
              </a:r>
              <a:endParaRPr lang="en-US" altLang="zh-CN" sz="1600" b="1" dirty="0">
                <a:solidFill>
                  <a:srgbClr val="FFFFFF"/>
                </a:solidFill>
                <a:latin typeface="黑体" pitchFamily="49" charset="-122"/>
                <a:ea typeface="黑体" pitchFamily="49" charset="-122"/>
              </a:endParaRPr>
            </a:p>
          </p:txBody>
        </p:sp>
        <p:sp>
          <p:nvSpPr>
            <p:cNvPr id="71" name="Text Box 51"/>
            <p:cNvSpPr txBox="1">
              <a:spLocks noChangeArrowheads="1"/>
            </p:cNvSpPr>
            <p:nvPr/>
          </p:nvSpPr>
          <p:spPr bwMode="gray">
            <a:xfrm>
              <a:off x="3373020" y="3564305"/>
              <a:ext cx="55194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r>
                <a:rPr lang="zh-CN" altLang="en-US" sz="1600" dirty="0">
                  <a:solidFill>
                    <a:srgbClr val="1C1C1C"/>
                  </a:solidFill>
                  <a:latin typeface="黑体" pitchFamily="49" charset="-122"/>
                  <a:ea typeface="黑体" pitchFamily="49" charset="-122"/>
                </a:rPr>
                <a:t>有满足专业人士、图书馆及科研机构需求的学术研究文献；也有适合大众阅读的知识性内容产品</a:t>
              </a:r>
              <a:endParaRPr lang="en-US" altLang="zh-CN" sz="1600" dirty="0">
                <a:solidFill>
                  <a:srgbClr val="1C1C1C"/>
                </a:solidFill>
                <a:latin typeface="黑体" pitchFamily="49" charset="-122"/>
                <a:ea typeface="黑体" pitchFamily="49" charset="-122"/>
              </a:endParaRPr>
            </a:p>
          </p:txBody>
        </p:sp>
      </p:grpSp>
      <p:grpSp>
        <p:nvGrpSpPr>
          <p:cNvPr id="74" name="组合 73"/>
          <p:cNvGrpSpPr/>
          <p:nvPr/>
        </p:nvGrpSpPr>
        <p:grpSpPr>
          <a:xfrm>
            <a:off x="1018679" y="2604502"/>
            <a:ext cx="7801793" cy="986423"/>
            <a:chOff x="1018679" y="2604502"/>
            <a:chExt cx="7801793" cy="986423"/>
          </a:xfrm>
        </p:grpSpPr>
        <p:sp>
          <p:nvSpPr>
            <p:cNvPr id="75" name="Rectangle 20"/>
            <p:cNvSpPr>
              <a:spLocks noChangeArrowheads="1"/>
            </p:cNvSpPr>
            <p:nvPr/>
          </p:nvSpPr>
          <p:spPr bwMode="blackGray">
            <a:xfrm>
              <a:off x="1403648" y="2863249"/>
              <a:ext cx="7344816" cy="637759"/>
            </a:xfrm>
            <a:prstGeom prst="rect">
              <a:avLst/>
            </a:prstGeom>
            <a:gradFill rotWithShape="1">
              <a:gsLst>
                <a:gs pos="0">
                  <a:srgbClr val="FACF67">
                    <a:gamma/>
                    <a:tint val="0"/>
                    <a:invGamma/>
                  </a:srgbClr>
                </a:gs>
                <a:gs pos="50000">
                  <a:srgbClr val="FACF67">
                    <a:alpha val="50000"/>
                  </a:srgbClr>
                </a:gs>
                <a:gs pos="100000">
                  <a:srgbClr val="FACF67">
                    <a:gamma/>
                    <a:tint val="0"/>
                    <a:invGamma/>
                  </a:srgb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黑体" pitchFamily="49" charset="-122"/>
                <a:ea typeface="黑体" pitchFamily="49" charset="-122"/>
              </a:endParaRPr>
            </a:p>
          </p:txBody>
        </p:sp>
        <p:sp>
          <p:nvSpPr>
            <p:cNvPr id="76" name="Line 23"/>
            <p:cNvSpPr>
              <a:spLocks noChangeShapeType="1"/>
            </p:cNvSpPr>
            <p:nvPr/>
          </p:nvSpPr>
          <p:spPr bwMode="gray">
            <a:xfrm flipV="1">
              <a:off x="1255216" y="3494658"/>
              <a:ext cx="7503022" cy="6350"/>
            </a:xfrm>
            <a:prstGeom prst="line">
              <a:avLst/>
            </a:prstGeom>
            <a:noFill/>
            <a:ln w="9525" cap="rnd">
              <a:solidFill>
                <a:srgbClr val="30311D"/>
              </a:solidFill>
              <a:prstDash val="sysDot"/>
              <a:round/>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黑体" pitchFamily="49" charset="-122"/>
                <a:ea typeface="黑体" pitchFamily="49" charset="-122"/>
              </a:endParaRPr>
            </a:p>
          </p:txBody>
        </p:sp>
        <p:grpSp>
          <p:nvGrpSpPr>
            <p:cNvPr id="77" name="Group 35"/>
            <p:cNvGrpSpPr>
              <a:grpSpLocks/>
            </p:cNvGrpSpPr>
            <p:nvPr/>
          </p:nvGrpSpPr>
          <p:grpSpPr bwMode="auto">
            <a:xfrm>
              <a:off x="1018679" y="2604502"/>
              <a:ext cx="1885950" cy="986423"/>
              <a:chOff x="800" y="1773"/>
              <a:chExt cx="1548" cy="675"/>
            </a:xfrm>
          </p:grpSpPr>
          <p:sp>
            <p:nvSpPr>
              <p:cNvPr id="80" name="AutoShape 36"/>
              <p:cNvSpPr>
                <a:spLocks noChangeArrowheads="1"/>
              </p:cNvSpPr>
              <p:nvPr/>
            </p:nvSpPr>
            <p:spPr bwMode="gray">
              <a:xfrm>
                <a:off x="800" y="1773"/>
                <a:ext cx="1548" cy="675"/>
              </a:xfrm>
              <a:prstGeom prst="can">
                <a:avLst>
                  <a:gd name="adj" fmla="val 40000"/>
                </a:avLst>
              </a:prstGeom>
              <a:gradFill rotWithShape="1">
                <a:gsLst>
                  <a:gs pos="0">
                    <a:srgbClr val="91597E">
                      <a:gamma/>
                      <a:shade val="65882"/>
                      <a:invGamma/>
                    </a:srgbClr>
                  </a:gs>
                  <a:gs pos="50000">
                    <a:srgbClr val="91597E"/>
                  </a:gs>
                  <a:gs pos="100000">
                    <a:srgbClr val="91597E">
                      <a:gamma/>
                      <a:shade val="65882"/>
                      <a:invGamma/>
                    </a:srgbClr>
                  </a:gs>
                </a:gsLst>
                <a:lin ang="0" scaled="1"/>
              </a:gradFill>
              <a:ln w="9525">
                <a:noFill/>
                <a:round/>
                <a:headEnd/>
                <a:tailEnd/>
              </a:ln>
              <a:effectLst/>
            </p:spPr>
            <p:txBody>
              <a:bodyPr wrap="none" anchor="ctr"/>
              <a:lstStyle/>
              <a:p>
                <a:pPr fontAlgn="auto">
                  <a:spcBef>
                    <a:spcPts val="0"/>
                  </a:spcBef>
                  <a:spcAft>
                    <a:spcPts val="0"/>
                  </a:spcAft>
                  <a:defRPr/>
                </a:pPr>
                <a:endParaRPr lang="zh-CN" altLang="en-US" sz="1600" kern="0">
                  <a:solidFill>
                    <a:sysClr val="windowText" lastClr="000000"/>
                  </a:solidFill>
                  <a:latin typeface="黑体" pitchFamily="49" charset="-122"/>
                  <a:ea typeface="黑体" pitchFamily="49" charset="-122"/>
                </a:endParaRPr>
              </a:p>
            </p:txBody>
          </p:sp>
          <p:sp>
            <p:nvSpPr>
              <p:cNvPr id="81" name="Oval 37"/>
              <p:cNvSpPr>
                <a:spLocks noChangeArrowheads="1"/>
              </p:cNvSpPr>
              <p:nvPr/>
            </p:nvSpPr>
            <p:spPr bwMode="gray">
              <a:xfrm>
                <a:off x="807" y="1773"/>
                <a:ext cx="1541" cy="270"/>
              </a:xfrm>
              <a:prstGeom prst="ellipse">
                <a:avLst/>
              </a:prstGeom>
              <a:gradFill rotWithShape="1">
                <a:gsLst>
                  <a:gs pos="0">
                    <a:srgbClr val="91597E">
                      <a:gamma/>
                      <a:shade val="76471"/>
                      <a:invGamma/>
                    </a:srgbClr>
                  </a:gs>
                  <a:gs pos="100000">
                    <a:srgbClr val="91597E"/>
                  </a:gs>
                </a:gsLst>
                <a:path path="shape">
                  <a:fillToRect l="50000" t="50000" r="50000" b="50000"/>
                </a:path>
              </a:gradFill>
              <a:ln w="9525" algn="ctr">
                <a:noFill/>
                <a:round/>
                <a:headEnd/>
                <a:tailEnd/>
              </a:ln>
              <a:effectLst/>
            </p:spPr>
            <p:txBody>
              <a:bodyPr wrap="none" anchor="ctr"/>
              <a:lstStyle/>
              <a:p>
                <a:pPr fontAlgn="auto">
                  <a:spcBef>
                    <a:spcPts val="0"/>
                  </a:spcBef>
                  <a:spcAft>
                    <a:spcPts val="0"/>
                  </a:spcAft>
                  <a:defRPr/>
                </a:pPr>
                <a:endParaRPr lang="zh-CN" altLang="en-US" sz="1600" kern="0">
                  <a:solidFill>
                    <a:sysClr val="windowText" lastClr="000000"/>
                  </a:solidFill>
                  <a:latin typeface="黑体" pitchFamily="49" charset="-122"/>
                  <a:ea typeface="黑体" pitchFamily="49" charset="-122"/>
                </a:endParaRPr>
              </a:p>
            </p:txBody>
          </p:sp>
        </p:grpSp>
        <p:sp>
          <p:nvSpPr>
            <p:cNvPr id="78" name="Rectangle 39"/>
            <p:cNvSpPr>
              <a:spLocks noChangeArrowheads="1"/>
            </p:cNvSpPr>
            <p:nvPr/>
          </p:nvSpPr>
          <p:spPr bwMode="gray">
            <a:xfrm>
              <a:off x="1164729" y="2996952"/>
              <a:ext cx="1635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r>
                <a:rPr lang="zh-CN" altLang="en-US" sz="1600" b="1" dirty="0">
                  <a:solidFill>
                    <a:srgbClr val="FFFFFF"/>
                  </a:solidFill>
                  <a:latin typeface="黑体" pitchFamily="49" charset="-122"/>
                  <a:ea typeface="黑体" pitchFamily="49" charset="-122"/>
                </a:rPr>
                <a:t>专题划分，知识系统强</a:t>
              </a:r>
              <a:endParaRPr lang="en-US" altLang="zh-CN" sz="1600" b="1" dirty="0">
                <a:solidFill>
                  <a:srgbClr val="FFFFFF"/>
                </a:solidFill>
                <a:latin typeface="黑体" pitchFamily="49" charset="-122"/>
                <a:ea typeface="黑体" pitchFamily="49" charset="-122"/>
              </a:endParaRPr>
            </a:p>
          </p:txBody>
        </p:sp>
        <p:sp>
          <p:nvSpPr>
            <p:cNvPr id="79" name="Text Box 50"/>
            <p:cNvSpPr txBox="1">
              <a:spLocks noChangeArrowheads="1"/>
            </p:cNvSpPr>
            <p:nvPr/>
          </p:nvSpPr>
          <p:spPr bwMode="gray">
            <a:xfrm>
              <a:off x="3202062" y="2916233"/>
              <a:ext cx="56184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r>
                <a:rPr lang="zh-CN" altLang="en-US" sz="1600" dirty="0">
                  <a:solidFill>
                    <a:srgbClr val="1C1C1C"/>
                  </a:solidFill>
                  <a:latin typeface="黑体" pitchFamily="49" charset="-122"/>
                  <a:ea typeface="黑体" pitchFamily="49" charset="-122"/>
                </a:rPr>
                <a:t>囊括政治学、哲学、经济管理、社会学、法学、教育、历史学、文学、艺术、新闻传播等学科门类</a:t>
              </a:r>
              <a:endParaRPr lang="en-US" altLang="zh-CN" sz="1600" dirty="0">
                <a:solidFill>
                  <a:srgbClr val="1C1C1C"/>
                </a:solidFill>
                <a:latin typeface="黑体" pitchFamily="49" charset="-122"/>
                <a:ea typeface="黑体" pitchFamily="49" charset="-122"/>
              </a:endParaRPr>
            </a:p>
          </p:txBody>
        </p:sp>
      </p:grpSp>
      <p:grpSp>
        <p:nvGrpSpPr>
          <p:cNvPr id="82" name="组合 81"/>
          <p:cNvGrpSpPr/>
          <p:nvPr/>
        </p:nvGrpSpPr>
        <p:grpSpPr>
          <a:xfrm>
            <a:off x="1255216" y="2116198"/>
            <a:ext cx="7504782" cy="803215"/>
            <a:chOff x="1255216" y="2116198"/>
            <a:chExt cx="7504782" cy="803215"/>
          </a:xfrm>
        </p:grpSpPr>
        <p:sp>
          <p:nvSpPr>
            <p:cNvPr id="83" name="Rectangle 21"/>
            <p:cNvSpPr>
              <a:spLocks noChangeArrowheads="1"/>
            </p:cNvSpPr>
            <p:nvPr/>
          </p:nvSpPr>
          <p:spPr bwMode="blackGray">
            <a:xfrm>
              <a:off x="2028057" y="2243162"/>
              <a:ext cx="6720407" cy="609774"/>
            </a:xfrm>
            <a:prstGeom prst="rect">
              <a:avLst/>
            </a:prstGeom>
            <a:gradFill rotWithShape="1">
              <a:gsLst>
                <a:gs pos="0">
                  <a:srgbClr val="91597E">
                    <a:gamma/>
                    <a:tint val="0"/>
                    <a:invGamma/>
                  </a:srgbClr>
                </a:gs>
                <a:gs pos="50000">
                  <a:srgbClr val="91597E">
                    <a:alpha val="50000"/>
                  </a:srgbClr>
                </a:gs>
                <a:gs pos="100000">
                  <a:srgbClr val="91597E">
                    <a:gamma/>
                    <a:tint val="0"/>
                    <a:invGamma/>
                  </a:srgb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黑体" pitchFamily="49" charset="-122"/>
                <a:ea typeface="黑体" pitchFamily="49" charset="-122"/>
              </a:endParaRPr>
            </a:p>
          </p:txBody>
        </p:sp>
        <p:sp>
          <p:nvSpPr>
            <p:cNvPr id="84" name="Line 22"/>
            <p:cNvSpPr>
              <a:spLocks noChangeShapeType="1"/>
            </p:cNvSpPr>
            <p:nvPr/>
          </p:nvSpPr>
          <p:spPr bwMode="gray">
            <a:xfrm>
              <a:off x="1403648" y="2852936"/>
              <a:ext cx="7354590" cy="0"/>
            </a:xfrm>
            <a:prstGeom prst="line">
              <a:avLst/>
            </a:prstGeom>
            <a:noFill/>
            <a:ln w="9525" cap="rnd">
              <a:solidFill>
                <a:srgbClr val="30311D"/>
              </a:solidFill>
              <a:prstDash val="sysDot"/>
              <a:round/>
              <a:headEnd/>
              <a:tailEnd/>
            </a:ln>
            <a:effectLst/>
          </p:spPr>
          <p:txBody>
            <a:bodyPr wrap="none" anchor="ctr"/>
            <a:lstStyle/>
            <a:p>
              <a:pPr fontAlgn="auto">
                <a:spcBef>
                  <a:spcPts val="0"/>
                </a:spcBef>
                <a:spcAft>
                  <a:spcPts val="0"/>
                </a:spcAft>
                <a:defRPr/>
              </a:pPr>
              <a:endParaRPr lang="zh-CN" altLang="en-US" sz="2000" kern="0">
                <a:solidFill>
                  <a:sysClr val="windowText" lastClr="000000"/>
                </a:solidFill>
                <a:latin typeface="黑体" pitchFamily="49" charset="-122"/>
                <a:ea typeface="黑体" pitchFamily="49" charset="-122"/>
              </a:endParaRPr>
            </a:p>
          </p:txBody>
        </p:sp>
        <p:sp>
          <p:nvSpPr>
            <p:cNvPr id="85" name="AutoShape 38"/>
            <p:cNvSpPr>
              <a:spLocks noChangeArrowheads="1"/>
            </p:cNvSpPr>
            <p:nvPr/>
          </p:nvSpPr>
          <p:spPr bwMode="gray">
            <a:xfrm>
              <a:off x="1255216" y="2116198"/>
              <a:ext cx="1473200" cy="803215"/>
            </a:xfrm>
            <a:prstGeom prst="can">
              <a:avLst>
                <a:gd name="adj" fmla="val 36644"/>
              </a:avLst>
            </a:prstGeom>
            <a:solidFill>
              <a:srgbClr val="FACF67"/>
            </a:solidFill>
            <a:ln w="9525">
              <a:noFill/>
              <a:round/>
              <a:headEnd/>
              <a:tailEnd/>
            </a:ln>
            <a:effectLst/>
          </p:spPr>
          <p:txBody>
            <a:bodyPr wrap="none" anchor="ctr"/>
            <a:lstStyle/>
            <a:p>
              <a:pPr fontAlgn="auto">
                <a:spcBef>
                  <a:spcPts val="0"/>
                </a:spcBef>
                <a:spcAft>
                  <a:spcPts val="0"/>
                </a:spcAft>
                <a:defRPr/>
              </a:pPr>
              <a:endParaRPr lang="zh-CN" altLang="en-US" sz="1600" kern="0">
                <a:solidFill>
                  <a:sysClr val="windowText" lastClr="000000"/>
                </a:solidFill>
                <a:latin typeface="黑体" pitchFamily="49" charset="-122"/>
                <a:ea typeface="黑体" pitchFamily="49" charset="-122"/>
              </a:endParaRPr>
            </a:p>
          </p:txBody>
        </p:sp>
        <p:sp>
          <p:nvSpPr>
            <p:cNvPr id="86" name="Rectangle 43"/>
            <p:cNvSpPr>
              <a:spLocks noChangeArrowheads="1"/>
            </p:cNvSpPr>
            <p:nvPr/>
          </p:nvSpPr>
          <p:spPr bwMode="gray">
            <a:xfrm>
              <a:off x="1255216" y="2334638"/>
              <a:ext cx="1544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r>
                <a:rPr lang="zh-CN" altLang="en-US" sz="1600" b="1" dirty="0">
                  <a:solidFill>
                    <a:srgbClr val="C00000"/>
                  </a:solidFill>
                  <a:latin typeface="黑体" pitchFamily="49" charset="-122"/>
                  <a:ea typeface="黑体" pitchFamily="49" charset="-122"/>
                </a:rPr>
                <a:t>专业遴选，质量优质</a:t>
              </a:r>
              <a:endParaRPr lang="en-US" altLang="zh-CN" sz="1600" b="1" dirty="0">
                <a:solidFill>
                  <a:srgbClr val="FFFFFF"/>
                </a:solidFill>
                <a:latin typeface="黑体" pitchFamily="49" charset="-122"/>
                <a:ea typeface="黑体" pitchFamily="49" charset="-122"/>
              </a:endParaRPr>
            </a:p>
          </p:txBody>
        </p:sp>
        <p:sp>
          <p:nvSpPr>
            <p:cNvPr id="87" name="Text Box 49"/>
            <p:cNvSpPr txBox="1">
              <a:spLocks noChangeArrowheads="1"/>
            </p:cNvSpPr>
            <p:nvPr/>
          </p:nvSpPr>
          <p:spPr bwMode="gray">
            <a:xfrm>
              <a:off x="3059832" y="2268161"/>
              <a:ext cx="57001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a:solidFill>
                    <a:schemeClr val="bg1"/>
                  </a:solidFill>
                  <a:latin typeface="FrutigerNext LT Regular"/>
                  <a:ea typeface="MS PGothic" pitchFamily="34" charset="-128"/>
                </a:defRPr>
              </a:lvl1pPr>
              <a:lvl2pPr marL="742950" indent="-285750" eaLnBrk="0" hangingPunct="0">
                <a:defRPr sz="1400">
                  <a:solidFill>
                    <a:schemeClr val="bg1"/>
                  </a:solidFill>
                  <a:latin typeface="FrutigerNext LT Regular"/>
                  <a:ea typeface="MS PGothic" pitchFamily="34" charset="-128"/>
                </a:defRPr>
              </a:lvl2pPr>
              <a:lvl3pPr marL="1143000" indent="-228600" eaLnBrk="0" hangingPunct="0">
                <a:defRPr sz="1400">
                  <a:solidFill>
                    <a:schemeClr val="bg1"/>
                  </a:solidFill>
                  <a:latin typeface="FrutigerNext LT Regular"/>
                  <a:ea typeface="MS PGothic" pitchFamily="34" charset="-128"/>
                </a:defRPr>
              </a:lvl3pPr>
              <a:lvl4pPr marL="1600200" indent="-228600" eaLnBrk="0" hangingPunct="0">
                <a:defRPr sz="1400">
                  <a:solidFill>
                    <a:schemeClr val="bg1"/>
                  </a:solidFill>
                  <a:latin typeface="FrutigerNext LT Regular"/>
                  <a:ea typeface="MS PGothic" pitchFamily="34" charset="-128"/>
                </a:defRPr>
              </a:lvl4pPr>
              <a:lvl5pPr marL="2057400" indent="-228600" eaLnBrk="0" hangingPunct="0">
                <a:defRPr sz="1400">
                  <a:solidFill>
                    <a:schemeClr val="bg1"/>
                  </a:solidFill>
                  <a:latin typeface="FrutigerNext LT Regular"/>
                  <a:ea typeface="MS PGothic" pitchFamily="34" charset="-128"/>
                </a:defRPr>
              </a:lvl5pPr>
              <a:lvl6pPr marL="2514600" indent="-228600" eaLnBrk="0" fontAlgn="base" hangingPunct="0">
                <a:spcBef>
                  <a:spcPct val="0"/>
                </a:spcBef>
                <a:spcAft>
                  <a:spcPct val="0"/>
                </a:spcAft>
                <a:defRPr sz="1400">
                  <a:solidFill>
                    <a:schemeClr val="bg1"/>
                  </a:solidFill>
                  <a:latin typeface="FrutigerNext LT Regular"/>
                  <a:ea typeface="MS PGothic" pitchFamily="34" charset="-128"/>
                </a:defRPr>
              </a:lvl6pPr>
              <a:lvl7pPr marL="2971800" indent="-228600" eaLnBrk="0" fontAlgn="base" hangingPunct="0">
                <a:spcBef>
                  <a:spcPct val="0"/>
                </a:spcBef>
                <a:spcAft>
                  <a:spcPct val="0"/>
                </a:spcAft>
                <a:defRPr sz="1400">
                  <a:solidFill>
                    <a:schemeClr val="bg1"/>
                  </a:solidFill>
                  <a:latin typeface="FrutigerNext LT Regular"/>
                  <a:ea typeface="MS PGothic" pitchFamily="34" charset="-128"/>
                </a:defRPr>
              </a:lvl7pPr>
              <a:lvl8pPr marL="3429000" indent="-228600" eaLnBrk="0" fontAlgn="base" hangingPunct="0">
                <a:spcBef>
                  <a:spcPct val="0"/>
                </a:spcBef>
                <a:spcAft>
                  <a:spcPct val="0"/>
                </a:spcAft>
                <a:defRPr sz="1400">
                  <a:solidFill>
                    <a:schemeClr val="bg1"/>
                  </a:solidFill>
                  <a:latin typeface="FrutigerNext LT Regular"/>
                  <a:ea typeface="MS PGothic" pitchFamily="34" charset="-128"/>
                </a:defRPr>
              </a:lvl8pPr>
              <a:lvl9pPr marL="3886200" indent="-228600" eaLnBrk="0" fontAlgn="base" hangingPunct="0">
                <a:spcBef>
                  <a:spcPct val="0"/>
                </a:spcBef>
                <a:spcAft>
                  <a:spcPct val="0"/>
                </a:spcAft>
                <a:defRPr sz="1400">
                  <a:solidFill>
                    <a:schemeClr val="bg1"/>
                  </a:solidFill>
                  <a:latin typeface="FrutigerNext LT Regular"/>
                  <a:ea typeface="MS PGothic" pitchFamily="34" charset="-128"/>
                </a:defRPr>
              </a:lvl9pPr>
            </a:lstStyle>
            <a:p>
              <a:r>
                <a:rPr lang="zh-CN" altLang="en-US" sz="1600" dirty="0">
                  <a:solidFill>
                    <a:srgbClr val="000000"/>
                  </a:solidFill>
                  <a:latin typeface="微软雅黑" pitchFamily="34" charset="-122"/>
                  <a:ea typeface="微软雅黑" pitchFamily="34" charset="-122"/>
                </a:rPr>
                <a:t>由专业编辑人员与专家团队审视</a:t>
              </a:r>
              <a:r>
                <a:rPr lang="zh-CN" altLang="en-US" sz="1600" dirty="0" smtClean="0">
                  <a:solidFill>
                    <a:srgbClr val="000000"/>
                  </a:solidFill>
                  <a:latin typeface="微软雅黑" pitchFamily="34" charset="-122"/>
                  <a:ea typeface="微软雅黑" pitchFamily="34" charset="-122"/>
                </a:rPr>
                <a:t>全国</a:t>
              </a:r>
              <a:r>
                <a:rPr lang="en-US" altLang="zh-CN" sz="1600" dirty="0" smtClean="0">
                  <a:solidFill>
                    <a:srgbClr val="000000"/>
                  </a:solidFill>
                  <a:latin typeface="微软雅黑" pitchFamily="34" charset="-122"/>
                  <a:ea typeface="微软雅黑" pitchFamily="34" charset="-122"/>
                </a:rPr>
                <a:t>4</a:t>
              </a:r>
              <a:r>
                <a:rPr lang="zh-CN" altLang="en-US" sz="1600" dirty="0" smtClean="0">
                  <a:solidFill>
                    <a:srgbClr val="000000"/>
                  </a:solidFill>
                  <a:latin typeface="微软雅黑" pitchFamily="34" charset="-122"/>
                  <a:ea typeface="微软雅黑" pitchFamily="34" charset="-122"/>
                </a:rPr>
                <a:t>千多</a:t>
              </a:r>
              <a:r>
                <a:rPr lang="zh-CN" altLang="en-US" sz="1600" dirty="0">
                  <a:solidFill>
                    <a:srgbClr val="000000"/>
                  </a:solidFill>
                  <a:latin typeface="微软雅黑" pitchFamily="34" charset="-122"/>
                  <a:ea typeface="微软雅黑" pitchFamily="34" charset="-122"/>
                </a:rPr>
                <a:t>家报刊、网络、电视、广播等媒体，择优选编</a:t>
              </a:r>
              <a:endParaRPr lang="en-US" altLang="zh-CN" sz="1600" dirty="0">
                <a:solidFill>
                  <a:srgbClr val="1C1C1C"/>
                </a:solidFill>
                <a:latin typeface="黑体" pitchFamily="49" charset="-122"/>
                <a:ea typeface="黑体" pitchFamily="49" charset="-122"/>
              </a:endParaRPr>
            </a:p>
          </p:txBody>
        </p:sp>
      </p:grpSp>
    </p:spTree>
    <p:extLst>
      <p:ext uri="{BB962C8B-B14F-4D97-AF65-F5344CB8AC3E}">
        <p14:creationId xmlns:p14="http://schemas.microsoft.com/office/powerpoint/2010/main" val="171385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6538"/>
                                        </p:tgtEl>
                                        <p:attrNameLst>
                                          <p:attrName>style.visibility</p:attrName>
                                        </p:attrNameLst>
                                      </p:cBhvr>
                                      <p:to>
                                        <p:strVal val="visible"/>
                                      </p:to>
                                    </p:set>
                                    <p:animEffect transition="in" filter="wipe(up)">
                                      <p:cBhvr>
                                        <p:cTn id="7" dur="500"/>
                                        <p:tgtEl>
                                          <p:spTgt spid="1065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500" fill="hold"/>
                                        <p:tgtEl>
                                          <p:spTgt spid="82"/>
                                        </p:tgtEl>
                                        <p:attrNameLst>
                                          <p:attrName>ppt_x</p:attrName>
                                        </p:attrNameLst>
                                      </p:cBhvr>
                                      <p:tavLst>
                                        <p:tav tm="0">
                                          <p:val>
                                            <p:strVal val="#ppt_x"/>
                                          </p:val>
                                        </p:tav>
                                        <p:tav tm="100000">
                                          <p:val>
                                            <p:strVal val="#ppt_x"/>
                                          </p:val>
                                        </p:tav>
                                      </p:tavLst>
                                    </p:anim>
                                    <p:anim calcmode="lin" valueType="num">
                                      <p:cBhvr additive="base">
                                        <p:cTn id="13"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 calcmode="lin" valueType="num">
                                      <p:cBhvr additive="base">
                                        <p:cTn id="18" dur="500" fill="hold"/>
                                        <p:tgtEl>
                                          <p:spTgt spid="74"/>
                                        </p:tgtEl>
                                        <p:attrNameLst>
                                          <p:attrName>ppt_x</p:attrName>
                                        </p:attrNameLst>
                                      </p:cBhvr>
                                      <p:tavLst>
                                        <p:tav tm="0">
                                          <p:val>
                                            <p:strVal val="#ppt_x"/>
                                          </p:val>
                                        </p:tav>
                                        <p:tav tm="100000">
                                          <p:val>
                                            <p:strVal val="#ppt_x"/>
                                          </p:val>
                                        </p:tav>
                                      </p:tavLst>
                                    </p:anim>
                                    <p:anim calcmode="lin" valueType="num">
                                      <p:cBhvr additive="base">
                                        <p:cTn id="19"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additive="base">
                                        <p:cTn id="24" dur="500" fill="hold"/>
                                        <p:tgtEl>
                                          <p:spTgt spid="67"/>
                                        </p:tgtEl>
                                        <p:attrNameLst>
                                          <p:attrName>ppt_x</p:attrName>
                                        </p:attrNameLst>
                                      </p:cBhvr>
                                      <p:tavLst>
                                        <p:tav tm="0">
                                          <p:val>
                                            <p:strVal val="#ppt_x"/>
                                          </p:val>
                                        </p:tav>
                                        <p:tav tm="100000">
                                          <p:val>
                                            <p:strVal val="#ppt_x"/>
                                          </p:val>
                                        </p:tav>
                                      </p:tavLst>
                                    </p:anim>
                                    <p:anim calcmode="lin" valueType="num">
                                      <p:cBhvr additive="base">
                                        <p:cTn id="2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bwMode="auto">
          <a:xfrm>
            <a:off x="2386013" y="188640"/>
            <a:ext cx="5265737" cy="56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i="1" smtClean="0">
                <a:latin typeface="微软雅黑" pitchFamily="34" charset="-122"/>
                <a:ea typeface="微软雅黑" pitchFamily="34" charset="-122"/>
              </a:rPr>
              <a:t>扬帆争渡 领航数媒</a:t>
            </a:r>
          </a:p>
        </p:txBody>
      </p:sp>
      <p:grpSp>
        <p:nvGrpSpPr>
          <p:cNvPr id="2" name="组合 1"/>
          <p:cNvGrpSpPr/>
          <p:nvPr/>
        </p:nvGrpSpPr>
        <p:grpSpPr>
          <a:xfrm>
            <a:off x="-38100" y="1052513"/>
            <a:ext cx="9074150" cy="4248150"/>
            <a:chOff x="-38100" y="1052513"/>
            <a:chExt cx="9074150" cy="4248150"/>
          </a:xfrm>
        </p:grpSpPr>
        <p:sp>
          <p:nvSpPr>
            <p:cNvPr id="69" name="矩形 68"/>
            <p:cNvSpPr/>
            <p:nvPr/>
          </p:nvSpPr>
          <p:spPr>
            <a:xfrm>
              <a:off x="4578350" y="1052513"/>
              <a:ext cx="1512888" cy="647700"/>
            </a:xfrm>
            <a:prstGeom prst="rect">
              <a:avLst/>
            </a:prstGeom>
          </p:spPr>
          <p:style>
            <a:lnRef idx="0">
              <a:scrgbClr r="0" g="0" b="0"/>
            </a:lnRef>
            <a:fillRef idx="0">
              <a:scrgbClr r="0" g="0" b="0"/>
            </a:fillRef>
            <a:effectRef idx="0">
              <a:scrgbClr r="0" g="0" b="0"/>
            </a:effectRef>
            <a:fontRef idx="minor">
              <a:schemeClr val="lt1"/>
            </a:fontRef>
          </p:style>
          <p:txBody>
            <a:bodyPr lIns="34925" tIns="34925" rIns="34925" bIns="34925" spcCol="1270" anchor="ctr"/>
            <a:lstStyle/>
            <a:p>
              <a:pPr algn="ctr" defTabSz="2444750">
                <a:lnSpc>
                  <a:spcPct val="90000"/>
                </a:lnSpc>
                <a:spcAft>
                  <a:spcPct val="35000"/>
                </a:spcAft>
                <a:defRPr/>
              </a:pPr>
              <a:endParaRPr lang="zh-CN" altLang="en-US" sz="5400"/>
            </a:p>
          </p:txBody>
        </p:sp>
        <p:grpSp>
          <p:nvGrpSpPr>
            <p:cNvPr id="17412" name="组合 38"/>
            <p:cNvGrpSpPr>
              <a:grpSpLocks/>
            </p:cNvGrpSpPr>
            <p:nvPr/>
          </p:nvGrpSpPr>
          <p:grpSpPr bwMode="auto">
            <a:xfrm>
              <a:off x="1498600" y="1658938"/>
              <a:ext cx="7537450" cy="3111500"/>
              <a:chOff x="5626508" y="1468770"/>
              <a:chExt cx="3272400" cy="841378"/>
            </a:xfrm>
          </p:grpSpPr>
          <p:sp>
            <p:nvSpPr>
              <p:cNvPr id="34" name="TextBox 33"/>
              <p:cNvSpPr txBox="1"/>
              <p:nvPr/>
            </p:nvSpPr>
            <p:spPr>
              <a:xfrm>
                <a:off x="6666536" y="1468770"/>
                <a:ext cx="2232372" cy="841378"/>
              </a:xfrm>
              <a:prstGeom prst="roundRect">
                <a:avLst>
                  <a:gd name="adj" fmla="val 8176"/>
                </a:avLst>
              </a:prstGeom>
              <a:noFill/>
              <a:ln w="19050">
                <a:solidFill>
                  <a:schemeClr val="bg1">
                    <a:lumMod val="65000"/>
                  </a:schemeClr>
                </a:solidFill>
              </a:ln>
            </p:spPr>
            <p:txBody>
              <a:bodyPr wrap="none" anchor="ctr"/>
              <a:lstStyle/>
              <a:p>
                <a:pPr algn="just">
                  <a:defRPr/>
                </a:pPr>
                <a:r>
                  <a:rPr lang="zh-CN" altLang="en-US" sz="2400" b="1" dirty="0">
                    <a:solidFill>
                      <a:schemeClr val="bg1">
                        <a:lumMod val="65000"/>
                      </a:schemeClr>
                    </a:solidFill>
                    <a:latin typeface="微软雅黑" pitchFamily="34" charset="-122"/>
                  </a:rPr>
                  <a:t>        </a:t>
                </a:r>
                <a:r>
                  <a:rPr lang="zh-CN" altLang="en-US" sz="2400" b="1" dirty="0">
                    <a:solidFill>
                      <a:schemeClr val="bg1">
                        <a:lumMod val="65000"/>
                      </a:schemeClr>
                    </a:solidFill>
                    <a:latin typeface="微软雅黑" pitchFamily="34" charset="-122"/>
                    <a:ea typeface="微软雅黑" pitchFamily="34" charset="-122"/>
                  </a:rPr>
                  <a:t>用智慧、科技和文化的力量，</a:t>
                </a:r>
                <a:endParaRPr lang="en-US" altLang="zh-CN" sz="2400" b="1" dirty="0">
                  <a:solidFill>
                    <a:schemeClr val="bg1">
                      <a:lumMod val="65000"/>
                    </a:schemeClr>
                  </a:solidFill>
                  <a:latin typeface="微软雅黑" pitchFamily="34" charset="-122"/>
                  <a:ea typeface="微软雅黑" pitchFamily="34" charset="-122"/>
                </a:endParaRPr>
              </a:p>
              <a:p>
                <a:pPr algn="just">
                  <a:defRPr/>
                </a:pPr>
                <a:r>
                  <a:rPr lang="zh-CN" altLang="en-US" sz="2400" b="1" dirty="0">
                    <a:solidFill>
                      <a:schemeClr val="bg1">
                        <a:lumMod val="65000"/>
                      </a:schemeClr>
                    </a:solidFill>
                    <a:latin typeface="微软雅黑" pitchFamily="34" charset="-122"/>
                    <a:ea typeface="微软雅黑" pitchFamily="34" charset="-122"/>
                  </a:rPr>
                  <a:t>打造中国最具活力和成长性的专业数</a:t>
                </a:r>
                <a:endParaRPr lang="en-US" altLang="zh-CN" sz="2400" b="1" dirty="0">
                  <a:solidFill>
                    <a:schemeClr val="bg1">
                      <a:lumMod val="65000"/>
                    </a:schemeClr>
                  </a:solidFill>
                  <a:latin typeface="微软雅黑" pitchFamily="34" charset="-122"/>
                  <a:ea typeface="微软雅黑" pitchFamily="34" charset="-122"/>
                </a:endParaRPr>
              </a:p>
              <a:p>
                <a:pPr algn="just">
                  <a:defRPr/>
                </a:pPr>
                <a:r>
                  <a:rPr lang="zh-CN" altLang="en-US" sz="2400" b="1" dirty="0">
                    <a:solidFill>
                      <a:schemeClr val="bg1">
                        <a:lumMod val="65000"/>
                      </a:schemeClr>
                    </a:solidFill>
                    <a:latin typeface="微软雅黑" pitchFamily="34" charset="-122"/>
                    <a:ea typeface="微软雅黑" pitchFamily="34" charset="-122"/>
                  </a:rPr>
                  <a:t>字出版传媒企业！</a:t>
                </a:r>
              </a:p>
            </p:txBody>
          </p:sp>
          <p:cxnSp>
            <p:nvCxnSpPr>
              <p:cNvPr id="35" name="直接连接符 34"/>
              <p:cNvCxnSpPr/>
              <p:nvPr/>
            </p:nvCxnSpPr>
            <p:spPr>
              <a:xfrm>
                <a:off x="5626508" y="1743935"/>
                <a:ext cx="0" cy="4206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632711" y="2148741"/>
                <a:ext cx="3211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413" name="组合 2047"/>
            <p:cNvGrpSpPr>
              <a:grpSpLocks/>
            </p:cNvGrpSpPr>
            <p:nvPr/>
          </p:nvGrpSpPr>
          <p:grpSpPr bwMode="auto">
            <a:xfrm>
              <a:off x="-38100" y="2039938"/>
              <a:ext cx="4157663" cy="3260725"/>
              <a:chOff x="-27211" y="2542952"/>
              <a:chExt cx="4157663" cy="3262312"/>
            </a:xfrm>
          </p:grpSpPr>
          <p:grpSp>
            <p:nvGrpSpPr>
              <p:cNvPr id="17419" name="Group 23"/>
              <p:cNvGrpSpPr>
                <a:grpSpLocks/>
              </p:cNvGrpSpPr>
              <p:nvPr/>
            </p:nvGrpSpPr>
            <p:grpSpPr bwMode="auto">
              <a:xfrm>
                <a:off x="-27211" y="4343177"/>
                <a:ext cx="636588" cy="454025"/>
                <a:chOff x="930" y="2254"/>
                <a:chExt cx="401" cy="286"/>
              </a:xfrm>
            </p:grpSpPr>
            <p:sp>
              <p:nvSpPr>
                <p:cNvPr id="17509"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p:spPr>
              <p:txBody>
                <a:bodyPr wrap="none" anchor="ctr"/>
                <a:lstStyle/>
                <a:p>
                  <a:endParaRPr lang="zh-CN" altLang="en-US"/>
                </a:p>
              </p:txBody>
            </p:sp>
            <p:sp>
              <p:nvSpPr>
                <p:cNvPr id="17510"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p:spPr>
              <p:txBody>
                <a:bodyPr wrap="none" anchor="ctr"/>
                <a:lstStyle/>
                <a:p>
                  <a:endParaRPr lang="zh-CN" altLang="en-US"/>
                </a:p>
              </p:txBody>
            </p:sp>
          </p:grpSp>
          <p:sp>
            <p:nvSpPr>
              <p:cNvPr id="17420"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p:spPr>
            <p:txBody>
              <a:bodyPr wrap="none" anchor="ctr"/>
              <a:lstStyle/>
              <a:p>
                <a:endParaRPr lang="zh-CN" altLang="en-US"/>
              </a:p>
            </p:txBody>
          </p:sp>
          <p:grpSp>
            <p:nvGrpSpPr>
              <p:cNvPr id="17421" name="Group 27"/>
              <p:cNvGrpSpPr>
                <a:grpSpLocks/>
              </p:cNvGrpSpPr>
              <p:nvPr/>
            </p:nvGrpSpPr>
            <p:grpSpPr bwMode="auto">
              <a:xfrm>
                <a:off x="476027" y="2542952"/>
                <a:ext cx="3654425" cy="2887662"/>
                <a:chOff x="1701" y="938"/>
                <a:chExt cx="2302" cy="1819"/>
              </a:xfrm>
            </p:grpSpPr>
            <p:sp>
              <p:nvSpPr>
                <p:cNvPr id="17442"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p:spPr>
              <p:txBody>
                <a:bodyPr wrap="none" anchor="ctr"/>
                <a:lstStyle/>
                <a:p>
                  <a:endParaRPr lang="zh-CN" altLang="en-US"/>
                </a:p>
              </p:txBody>
            </p:sp>
            <p:grpSp>
              <p:nvGrpSpPr>
                <p:cNvPr id="17443" name="Group 29"/>
                <p:cNvGrpSpPr>
                  <a:grpSpLocks/>
                </p:cNvGrpSpPr>
                <p:nvPr/>
              </p:nvGrpSpPr>
              <p:grpSpPr bwMode="auto">
                <a:xfrm>
                  <a:off x="1701" y="938"/>
                  <a:ext cx="2302" cy="1819"/>
                  <a:chOff x="1701" y="938"/>
                  <a:chExt cx="2302" cy="1819"/>
                </a:xfrm>
              </p:grpSpPr>
              <p:grpSp>
                <p:nvGrpSpPr>
                  <p:cNvPr id="17444" name="Group 30"/>
                  <p:cNvGrpSpPr>
                    <a:grpSpLocks/>
                  </p:cNvGrpSpPr>
                  <p:nvPr/>
                </p:nvGrpSpPr>
                <p:grpSpPr bwMode="auto">
                  <a:xfrm>
                    <a:off x="1701" y="938"/>
                    <a:ext cx="2302" cy="1819"/>
                    <a:chOff x="1701" y="938"/>
                    <a:chExt cx="2302" cy="1819"/>
                  </a:xfrm>
                </p:grpSpPr>
                <p:grpSp>
                  <p:nvGrpSpPr>
                    <p:cNvPr id="17446" name="Group 31"/>
                    <p:cNvGrpSpPr>
                      <a:grpSpLocks/>
                    </p:cNvGrpSpPr>
                    <p:nvPr/>
                  </p:nvGrpSpPr>
                  <p:grpSpPr bwMode="auto">
                    <a:xfrm>
                      <a:off x="1701" y="938"/>
                      <a:ext cx="2302" cy="1819"/>
                      <a:chOff x="1701" y="938"/>
                      <a:chExt cx="2302" cy="1819"/>
                    </a:xfrm>
                  </p:grpSpPr>
                  <p:sp>
                    <p:nvSpPr>
                      <p:cNvPr id="17448"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p:spPr>
                    <p:txBody>
                      <a:bodyPr wrap="none" anchor="ctr"/>
                      <a:lstStyle/>
                      <a:p>
                        <a:endParaRPr lang="zh-CN" altLang="en-US"/>
                      </a:p>
                    </p:txBody>
                  </p:sp>
                  <p:grpSp>
                    <p:nvGrpSpPr>
                      <p:cNvPr id="17449" name="Group 33"/>
                      <p:cNvGrpSpPr>
                        <a:grpSpLocks/>
                      </p:cNvGrpSpPr>
                      <p:nvPr/>
                    </p:nvGrpSpPr>
                    <p:grpSpPr bwMode="auto">
                      <a:xfrm>
                        <a:off x="1701" y="938"/>
                        <a:ext cx="2302" cy="1819"/>
                        <a:chOff x="1704" y="931"/>
                        <a:chExt cx="2302" cy="1819"/>
                      </a:xfrm>
                    </p:grpSpPr>
                    <p:grpSp>
                      <p:nvGrpSpPr>
                        <p:cNvPr id="17450" name="Group 34"/>
                        <p:cNvGrpSpPr>
                          <a:grpSpLocks/>
                        </p:cNvGrpSpPr>
                        <p:nvPr/>
                      </p:nvGrpSpPr>
                      <p:grpSpPr bwMode="auto">
                        <a:xfrm>
                          <a:off x="1704" y="931"/>
                          <a:ext cx="2302" cy="1819"/>
                          <a:chOff x="1704" y="931"/>
                          <a:chExt cx="2302" cy="1819"/>
                        </a:xfrm>
                      </p:grpSpPr>
                      <p:sp>
                        <p:nvSpPr>
                          <p:cNvPr id="17454"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p:spPr>
                        <p:txBody>
                          <a:bodyPr wrap="none" anchor="ctr"/>
                          <a:lstStyle/>
                          <a:p>
                            <a:endParaRPr lang="zh-CN" altLang="en-US"/>
                          </a:p>
                        </p:txBody>
                      </p:sp>
                      <p:sp>
                        <p:nvSpPr>
                          <p:cNvPr id="17455"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p:spPr>
                        <p:txBody>
                          <a:bodyPr wrap="none" anchor="ctr"/>
                          <a:lstStyle/>
                          <a:p>
                            <a:endParaRPr lang="zh-CN" altLang="en-US"/>
                          </a:p>
                        </p:txBody>
                      </p:sp>
                      <p:sp>
                        <p:nvSpPr>
                          <p:cNvPr id="17456"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p:spPr>
                        <p:txBody>
                          <a:bodyPr wrap="none" anchor="ctr"/>
                          <a:lstStyle/>
                          <a:p>
                            <a:endParaRPr lang="zh-CN" altLang="en-US"/>
                          </a:p>
                        </p:txBody>
                      </p:sp>
                      <p:grpSp>
                        <p:nvGrpSpPr>
                          <p:cNvPr id="17457" name="Group 38"/>
                          <p:cNvGrpSpPr>
                            <a:grpSpLocks/>
                          </p:cNvGrpSpPr>
                          <p:nvPr/>
                        </p:nvGrpSpPr>
                        <p:grpSpPr bwMode="auto">
                          <a:xfrm>
                            <a:off x="1704" y="931"/>
                            <a:ext cx="2302" cy="1819"/>
                            <a:chOff x="1704" y="931"/>
                            <a:chExt cx="2302" cy="1819"/>
                          </a:xfrm>
                        </p:grpSpPr>
                        <p:sp>
                          <p:nvSpPr>
                            <p:cNvPr id="17458"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p:spPr>
                          <p:txBody>
                            <a:bodyPr wrap="none" anchor="ctr"/>
                            <a:lstStyle/>
                            <a:p>
                              <a:endParaRPr lang="zh-CN" altLang="en-US"/>
                            </a:p>
                          </p:txBody>
                        </p:sp>
                        <p:sp>
                          <p:nvSpPr>
                            <p:cNvPr id="17459"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p:spPr>
                          <p:txBody>
                            <a:bodyPr wrap="none" anchor="ctr"/>
                            <a:lstStyle/>
                            <a:p>
                              <a:endParaRPr lang="zh-CN" altLang="en-US"/>
                            </a:p>
                          </p:txBody>
                        </p:sp>
                        <p:sp>
                          <p:nvSpPr>
                            <p:cNvPr id="17460"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p:spPr>
                          <p:txBody>
                            <a:bodyPr wrap="none" anchor="ctr"/>
                            <a:lstStyle/>
                            <a:p>
                              <a:endParaRPr lang="zh-CN" altLang="en-US"/>
                            </a:p>
                          </p:txBody>
                        </p:sp>
                        <p:sp>
                          <p:nvSpPr>
                            <p:cNvPr id="17461"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p:spPr>
                          <p:txBody>
                            <a:bodyPr wrap="none" anchor="ctr"/>
                            <a:lstStyle/>
                            <a:p>
                              <a:endParaRPr lang="zh-CN" altLang="en-US"/>
                            </a:p>
                          </p:txBody>
                        </p:sp>
                        <p:sp>
                          <p:nvSpPr>
                            <p:cNvPr id="17462"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p:spPr>
                          <p:txBody>
                            <a:bodyPr wrap="none" anchor="ctr"/>
                            <a:lstStyle/>
                            <a:p>
                              <a:endParaRPr lang="zh-CN" altLang="en-US"/>
                            </a:p>
                          </p:txBody>
                        </p:sp>
                        <p:sp>
                          <p:nvSpPr>
                            <p:cNvPr id="17463"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p:spPr>
                          <p:txBody>
                            <a:bodyPr wrap="none" anchor="ctr"/>
                            <a:lstStyle/>
                            <a:p>
                              <a:endParaRPr lang="zh-CN" altLang="en-US"/>
                            </a:p>
                          </p:txBody>
                        </p:sp>
                        <p:sp>
                          <p:nvSpPr>
                            <p:cNvPr id="17464"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p:spPr>
                          <p:txBody>
                            <a:bodyPr wrap="none" anchor="ctr"/>
                            <a:lstStyle/>
                            <a:p>
                              <a:endParaRPr lang="zh-CN" altLang="en-US"/>
                            </a:p>
                          </p:txBody>
                        </p:sp>
                        <p:sp>
                          <p:nvSpPr>
                            <p:cNvPr id="17465"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p:spPr>
                          <p:txBody>
                            <a:bodyPr wrap="none" anchor="ctr"/>
                            <a:lstStyle/>
                            <a:p>
                              <a:endParaRPr lang="zh-CN" altLang="en-US"/>
                            </a:p>
                          </p:txBody>
                        </p:sp>
                        <p:sp>
                          <p:nvSpPr>
                            <p:cNvPr id="17466"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p:spPr>
                          <p:txBody>
                            <a:bodyPr wrap="none" anchor="ctr"/>
                            <a:lstStyle/>
                            <a:p>
                              <a:endParaRPr lang="zh-CN" altLang="en-US"/>
                            </a:p>
                          </p:txBody>
                        </p:sp>
                        <p:sp>
                          <p:nvSpPr>
                            <p:cNvPr id="17467"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p:spPr>
                          <p:txBody>
                            <a:bodyPr wrap="none" anchor="ctr"/>
                            <a:lstStyle/>
                            <a:p>
                              <a:endParaRPr lang="zh-CN" altLang="en-US"/>
                            </a:p>
                          </p:txBody>
                        </p:sp>
                        <p:sp>
                          <p:nvSpPr>
                            <p:cNvPr id="17468"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p:spPr>
                          <p:txBody>
                            <a:bodyPr wrap="none" anchor="ctr"/>
                            <a:lstStyle/>
                            <a:p>
                              <a:endParaRPr lang="zh-CN" altLang="en-US"/>
                            </a:p>
                          </p:txBody>
                        </p:sp>
                        <p:sp>
                          <p:nvSpPr>
                            <p:cNvPr id="17469"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p:spPr>
                          <p:txBody>
                            <a:bodyPr wrap="none" anchor="ctr"/>
                            <a:lstStyle/>
                            <a:p>
                              <a:endParaRPr lang="zh-CN" altLang="en-US"/>
                            </a:p>
                          </p:txBody>
                        </p:sp>
                        <p:sp>
                          <p:nvSpPr>
                            <p:cNvPr id="17470"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p:spPr>
                          <p:txBody>
                            <a:bodyPr wrap="none" anchor="ctr"/>
                            <a:lstStyle/>
                            <a:p>
                              <a:endParaRPr lang="zh-CN" altLang="en-US"/>
                            </a:p>
                          </p:txBody>
                        </p:sp>
                        <p:sp>
                          <p:nvSpPr>
                            <p:cNvPr id="17471"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p:spPr>
                          <p:txBody>
                            <a:bodyPr wrap="none" anchor="ctr"/>
                            <a:lstStyle/>
                            <a:p>
                              <a:endParaRPr lang="zh-CN" altLang="en-US"/>
                            </a:p>
                          </p:txBody>
                        </p:sp>
                        <p:sp>
                          <p:nvSpPr>
                            <p:cNvPr id="17472"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p:spPr>
                          <p:txBody>
                            <a:bodyPr wrap="none" anchor="ctr"/>
                            <a:lstStyle/>
                            <a:p>
                              <a:endParaRPr lang="zh-CN" altLang="en-US"/>
                            </a:p>
                          </p:txBody>
                        </p:sp>
                        <p:sp>
                          <p:nvSpPr>
                            <p:cNvPr id="17473"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p:spPr>
                          <p:txBody>
                            <a:bodyPr wrap="none" anchor="ctr"/>
                            <a:lstStyle/>
                            <a:p>
                              <a:endParaRPr lang="zh-CN" altLang="en-US"/>
                            </a:p>
                          </p:txBody>
                        </p:sp>
                        <p:sp>
                          <p:nvSpPr>
                            <p:cNvPr id="17474"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p:spPr>
                          <p:txBody>
                            <a:bodyPr wrap="none" anchor="ctr"/>
                            <a:lstStyle/>
                            <a:p>
                              <a:endParaRPr lang="zh-CN" altLang="en-US"/>
                            </a:p>
                          </p:txBody>
                        </p:sp>
                        <p:sp>
                          <p:nvSpPr>
                            <p:cNvPr id="17475"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p:spPr>
                          <p:txBody>
                            <a:bodyPr wrap="none" anchor="ctr"/>
                            <a:lstStyle/>
                            <a:p>
                              <a:endParaRPr lang="zh-CN" altLang="en-US"/>
                            </a:p>
                          </p:txBody>
                        </p:sp>
                        <p:sp>
                          <p:nvSpPr>
                            <p:cNvPr id="17476"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p:spPr>
                          <p:txBody>
                            <a:bodyPr wrap="none" anchor="ctr"/>
                            <a:lstStyle/>
                            <a:p>
                              <a:endParaRPr lang="zh-CN" altLang="en-US"/>
                            </a:p>
                          </p:txBody>
                        </p:sp>
                        <p:sp>
                          <p:nvSpPr>
                            <p:cNvPr id="17477"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p:spPr>
                          <p:txBody>
                            <a:bodyPr wrap="none" anchor="ctr"/>
                            <a:lstStyle/>
                            <a:p>
                              <a:endParaRPr lang="zh-CN" altLang="en-US"/>
                            </a:p>
                          </p:txBody>
                        </p:sp>
                        <p:sp>
                          <p:nvSpPr>
                            <p:cNvPr id="17478"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p:spPr>
                          <p:txBody>
                            <a:bodyPr wrap="none" anchor="ctr"/>
                            <a:lstStyle/>
                            <a:p>
                              <a:endParaRPr lang="zh-CN" altLang="en-US"/>
                            </a:p>
                          </p:txBody>
                        </p:sp>
                        <p:sp>
                          <p:nvSpPr>
                            <p:cNvPr id="17479"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p:spPr>
                          <p:txBody>
                            <a:bodyPr wrap="none" anchor="ctr"/>
                            <a:lstStyle/>
                            <a:p>
                              <a:endParaRPr lang="zh-CN" altLang="en-US"/>
                            </a:p>
                          </p:txBody>
                        </p:sp>
                        <p:sp>
                          <p:nvSpPr>
                            <p:cNvPr id="17480"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p:spPr>
                          <p:txBody>
                            <a:bodyPr wrap="none" anchor="ctr"/>
                            <a:lstStyle/>
                            <a:p>
                              <a:endParaRPr lang="zh-CN" altLang="en-US"/>
                            </a:p>
                          </p:txBody>
                        </p:sp>
                        <p:sp>
                          <p:nvSpPr>
                            <p:cNvPr id="17481"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p:spPr>
                          <p:txBody>
                            <a:bodyPr wrap="none" anchor="ctr"/>
                            <a:lstStyle/>
                            <a:p>
                              <a:endParaRPr lang="zh-CN" altLang="en-US"/>
                            </a:p>
                          </p:txBody>
                        </p:sp>
                        <p:sp>
                          <p:nvSpPr>
                            <p:cNvPr id="17482"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p:spPr>
                          <p:txBody>
                            <a:bodyPr wrap="none" anchor="ctr"/>
                            <a:lstStyle/>
                            <a:p>
                              <a:endParaRPr lang="zh-CN" altLang="en-US"/>
                            </a:p>
                          </p:txBody>
                        </p:sp>
                        <p:sp>
                          <p:nvSpPr>
                            <p:cNvPr id="17483"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p:spPr>
                          <p:txBody>
                            <a:bodyPr wrap="none" anchor="ctr"/>
                            <a:lstStyle/>
                            <a:p>
                              <a:endParaRPr lang="zh-CN" altLang="en-US"/>
                            </a:p>
                          </p:txBody>
                        </p:sp>
                        <p:sp>
                          <p:nvSpPr>
                            <p:cNvPr id="17484"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p:spPr>
                          <p:txBody>
                            <a:bodyPr wrap="none" anchor="ctr"/>
                            <a:lstStyle/>
                            <a:p>
                              <a:endParaRPr lang="zh-CN" altLang="en-US"/>
                            </a:p>
                          </p:txBody>
                        </p:sp>
                        <p:sp>
                          <p:nvSpPr>
                            <p:cNvPr id="17485"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p:spPr>
                          <p:txBody>
                            <a:bodyPr wrap="none" anchor="ctr"/>
                            <a:lstStyle/>
                            <a:p>
                              <a:endParaRPr lang="zh-CN" altLang="en-US"/>
                            </a:p>
                          </p:txBody>
                        </p:sp>
                        <p:sp>
                          <p:nvSpPr>
                            <p:cNvPr id="17486"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p:spPr>
                          <p:txBody>
                            <a:bodyPr wrap="none" anchor="ctr"/>
                            <a:lstStyle/>
                            <a:p>
                              <a:endParaRPr lang="zh-CN" altLang="en-US"/>
                            </a:p>
                          </p:txBody>
                        </p:sp>
                        <p:sp>
                          <p:nvSpPr>
                            <p:cNvPr id="17487"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p:spPr>
                          <p:txBody>
                            <a:bodyPr wrap="none" anchor="ctr"/>
                            <a:lstStyle/>
                            <a:p>
                              <a:endParaRPr lang="zh-CN" altLang="en-US"/>
                            </a:p>
                          </p:txBody>
                        </p:sp>
                        <p:sp>
                          <p:nvSpPr>
                            <p:cNvPr id="17488"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p:spPr>
                          <p:txBody>
                            <a:bodyPr wrap="none" anchor="ctr"/>
                            <a:lstStyle/>
                            <a:p>
                              <a:endParaRPr lang="zh-CN" altLang="en-US"/>
                            </a:p>
                          </p:txBody>
                        </p:sp>
                        <p:sp>
                          <p:nvSpPr>
                            <p:cNvPr id="17489"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p:spPr>
                          <p:txBody>
                            <a:bodyPr wrap="none" anchor="ctr"/>
                            <a:lstStyle/>
                            <a:p>
                              <a:endParaRPr lang="zh-CN" altLang="en-US"/>
                            </a:p>
                          </p:txBody>
                        </p:sp>
                        <p:sp>
                          <p:nvSpPr>
                            <p:cNvPr id="17490"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p:spPr>
                          <p:txBody>
                            <a:bodyPr wrap="none" anchor="ctr"/>
                            <a:lstStyle/>
                            <a:p>
                              <a:endParaRPr lang="zh-CN" altLang="en-US"/>
                            </a:p>
                          </p:txBody>
                        </p:sp>
                        <p:sp>
                          <p:nvSpPr>
                            <p:cNvPr id="17491"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p:spPr>
                          <p:txBody>
                            <a:bodyPr wrap="none" anchor="ctr"/>
                            <a:lstStyle/>
                            <a:p>
                              <a:endParaRPr lang="zh-CN" altLang="en-US"/>
                            </a:p>
                          </p:txBody>
                        </p:sp>
                        <p:sp>
                          <p:nvSpPr>
                            <p:cNvPr id="17492"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p:spPr>
                          <p:txBody>
                            <a:bodyPr wrap="none" anchor="ctr"/>
                            <a:lstStyle/>
                            <a:p>
                              <a:endParaRPr lang="zh-CN" altLang="en-US"/>
                            </a:p>
                          </p:txBody>
                        </p:sp>
                        <p:sp>
                          <p:nvSpPr>
                            <p:cNvPr id="17493"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p:spPr>
                          <p:txBody>
                            <a:bodyPr wrap="none" anchor="ctr"/>
                            <a:lstStyle/>
                            <a:p>
                              <a:endParaRPr lang="zh-CN" altLang="en-US"/>
                            </a:p>
                          </p:txBody>
                        </p:sp>
                        <p:sp>
                          <p:nvSpPr>
                            <p:cNvPr id="17494"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p:spPr>
                          <p:txBody>
                            <a:bodyPr wrap="none" anchor="ctr"/>
                            <a:lstStyle/>
                            <a:p>
                              <a:endParaRPr lang="zh-CN" altLang="en-US"/>
                            </a:p>
                          </p:txBody>
                        </p:sp>
                        <p:sp>
                          <p:nvSpPr>
                            <p:cNvPr id="17495"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p:spPr>
                          <p:txBody>
                            <a:bodyPr wrap="none" anchor="ctr"/>
                            <a:lstStyle/>
                            <a:p>
                              <a:endParaRPr lang="zh-CN" altLang="en-US"/>
                            </a:p>
                          </p:txBody>
                        </p:sp>
                        <p:sp>
                          <p:nvSpPr>
                            <p:cNvPr id="17496"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p:spPr>
                          <p:txBody>
                            <a:bodyPr wrap="none" anchor="ctr"/>
                            <a:lstStyle/>
                            <a:p>
                              <a:endParaRPr lang="zh-CN" altLang="en-US"/>
                            </a:p>
                          </p:txBody>
                        </p:sp>
                        <p:sp>
                          <p:nvSpPr>
                            <p:cNvPr id="17497"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p:spPr>
                          <p:txBody>
                            <a:bodyPr wrap="none" anchor="ctr"/>
                            <a:lstStyle/>
                            <a:p>
                              <a:endParaRPr lang="zh-CN" altLang="en-US"/>
                            </a:p>
                          </p:txBody>
                        </p:sp>
                        <p:sp>
                          <p:nvSpPr>
                            <p:cNvPr id="17498"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p:spPr>
                          <p:txBody>
                            <a:bodyPr wrap="none" anchor="ctr"/>
                            <a:lstStyle/>
                            <a:p>
                              <a:endParaRPr lang="zh-CN" altLang="en-US"/>
                            </a:p>
                          </p:txBody>
                        </p:sp>
                        <p:sp>
                          <p:nvSpPr>
                            <p:cNvPr id="17499"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p:spPr>
                          <p:txBody>
                            <a:bodyPr wrap="none" anchor="ctr"/>
                            <a:lstStyle/>
                            <a:p>
                              <a:endParaRPr lang="zh-CN" altLang="en-US"/>
                            </a:p>
                          </p:txBody>
                        </p:sp>
                        <p:sp>
                          <p:nvSpPr>
                            <p:cNvPr id="17500"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p:spPr>
                          <p:txBody>
                            <a:bodyPr wrap="none" anchor="ctr"/>
                            <a:lstStyle/>
                            <a:p>
                              <a:endParaRPr lang="zh-CN" altLang="en-US"/>
                            </a:p>
                          </p:txBody>
                        </p:sp>
                        <p:sp>
                          <p:nvSpPr>
                            <p:cNvPr id="17501"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p:spPr>
                          <p:txBody>
                            <a:bodyPr wrap="none" anchor="ctr"/>
                            <a:lstStyle/>
                            <a:p>
                              <a:endParaRPr lang="zh-CN" altLang="en-US"/>
                            </a:p>
                          </p:txBody>
                        </p:sp>
                        <p:sp>
                          <p:nvSpPr>
                            <p:cNvPr id="17502"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p:spPr>
                          <p:txBody>
                            <a:bodyPr wrap="none" anchor="ctr"/>
                            <a:lstStyle/>
                            <a:p>
                              <a:endParaRPr lang="zh-CN" altLang="en-US"/>
                            </a:p>
                          </p:txBody>
                        </p:sp>
                        <p:sp>
                          <p:nvSpPr>
                            <p:cNvPr id="17503"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p:spPr>
                          <p:txBody>
                            <a:bodyPr wrap="none" anchor="ctr"/>
                            <a:lstStyle/>
                            <a:p>
                              <a:endParaRPr lang="zh-CN" altLang="en-US"/>
                            </a:p>
                          </p:txBody>
                        </p:sp>
                        <p:sp>
                          <p:nvSpPr>
                            <p:cNvPr id="17504"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p:spPr>
                          <p:txBody>
                            <a:bodyPr wrap="none" anchor="ctr"/>
                            <a:lstStyle/>
                            <a:p>
                              <a:endParaRPr lang="zh-CN" altLang="en-US"/>
                            </a:p>
                          </p:txBody>
                        </p:sp>
                        <p:sp>
                          <p:nvSpPr>
                            <p:cNvPr id="17505"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p:spPr>
                          <p:txBody>
                            <a:bodyPr wrap="none" anchor="ctr"/>
                            <a:lstStyle/>
                            <a:p>
                              <a:endParaRPr lang="zh-CN" altLang="en-US"/>
                            </a:p>
                          </p:txBody>
                        </p:sp>
                        <p:sp>
                          <p:nvSpPr>
                            <p:cNvPr id="17506"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p:spPr>
                          <p:txBody>
                            <a:bodyPr wrap="none" anchor="ctr"/>
                            <a:lstStyle/>
                            <a:p>
                              <a:endParaRPr lang="zh-CN" altLang="en-US"/>
                            </a:p>
                          </p:txBody>
                        </p:sp>
                        <p:sp>
                          <p:nvSpPr>
                            <p:cNvPr id="17507"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p:spPr>
                          <p:txBody>
                            <a:bodyPr wrap="none" anchor="ctr"/>
                            <a:lstStyle/>
                            <a:p>
                              <a:endParaRPr lang="zh-CN" altLang="en-US"/>
                            </a:p>
                          </p:txBody>
                        </p:sp>
                        <p:sp>
                          <p:nvSpPr>
                            <p:cNvPr id="17508"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p:spPr>
                          <p:txBody>
                            <a:bodyPr wrap="none" anchor="ctr"/>
                            <a:lstStyle/>
                            <a:p>
                              <a:endParaRPr lang="zh-CN" altLang="en-US"/>
                            </a:p>
                          </p:txBody>
                        </p:sp>
                      </p:grpSp>
                    </p:grpSp>
                    <p:sp>
                      <p:nvSpPr>
                        <p:cNvPr id="17451"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p:spPr>
                      <p:txBody>
                        <a:bodyPr wrap="none" anchor="ctr"/>
                        <a:lstStyle/>
                        <a:p>
                          <a:endParaRPr lang="zh-CN" altLang="en-US"/>
                        </a:p>
                      </p:txBody>
                    </p:sp>
                    <p:sp>
                      <p:nvSpPr>
                        <p:cNvPr id="17452"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p:spPr>
                      <p:txBody>
                        <a:bodyPr wrap="none" anchor="ctr"/>
                        <a:lstStyle/>
                        <a:p>
                          <a:endParaRPr lang="zh-CN" altLang="en-US"/>
                        </a:p>
                      </p:txBody>
                    </p:sp>
                    <p:sp>
                      <p:nvSpPr>
                        <p:cNvPr id="17453"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p:spPr>
                      <p:txBody>
                        <a:bodyPr wrap="none" anchor="ctr"/>
                        <a:lstStyle/>
                        <a:p>
                          <a:endParaRPr lang="zh-CN" altLang="en-US"/>
                        </a:p>
                      </p:txBody>
                    </p:sp>
                  </p:grpSp>
                </p:grpSp>
                <p:sp>
                  <p:nvSpPr>
                    <p:cNvPr id="17447"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p:spPr>
                  <p:txBody>
                    <a:bodyPr wrap="none" anchor="ctr"/>
                    <a:lstStyle/>
                    <a:p>
                      <a:endParaRPr lang="zh-CN" altLang="en-US"/>
                    </a:p>
                  </p:txBody>
                </p:sp>
              </p:grpSp>
              <p:sp>
                <p:nvSpPr>
                  <p:cNvPr id="17445"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p:spPr>
                <p:txBody>
                  <a:bodyPr wrap="none" anchor="ctr"/>
                  <a:lstStyle/>
                  <a:p>
                    <a:endParaRPr lang="zh-CN" altLang="en-US"/>
                  </a:p>
                </p:txBody>
              </p:sp>
            </p:grpSp>
          </p:grpSp>
          <p:grpSp>
            <p:nvGrpSpPr>
              <p:cNvPr id="17422" name="Group 110"/>
              <p:cNvGrpSpPr>
                <a:grpSpLocks/>
              </p:cNvGrpSpPr>
              <p:nvPr/>
            </p:nvGrpSpPr>
            <p:grpSpPr bwMode="auto">
              <a:xfrm>
                <a:off x="836389" y="2974752"/>
                <a:ext cx="638175" cy="636587"/>
                <a:chOff x="1519" y="1096"/>
                <a:chExt cx="402" cy="401"/>
              </a:xfrm>
            </p:grpSpPr>
            <p:sp>
              <p:nvSpPr>
                <p:cNvPr id="17439"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p:spPr>
              <p:txBody>
                <a:bodyPr wrap="none" anchor="ctr"/>
                <a:lstStyle/>
                <a:p>
                  <a:endParaRPr lang="zh-CN" altLang="en-US"/>
                </a:p>
              </p:txBody>
            </p:sp>
            <p:sp>
              <p:nvSpPr>
                <p:cNvPr id="17440"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p:spPr>
              <p:txBody>
                <a:bodyPr wrap="none" anchor="ctr"/>
                <a:lstStyle/>
                <a:p>
                  <a:endParaRPr lang="zh-CN" altLang="en-US"/>
                </a:p>
              </p:txBody>
            </p:sp>
            <p:sp>
              <p:nvSpPr>
                <p:cNvPr id="17441"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p:spPr>
              <p:txBody>
                <a:bodyPr wrap="none" anchor="ctr"/>
                <a:lstStyle/>
                <a:p>
                  <a:endParaRPr lang="zh-CN" altLang="en-US"/>
                </a:p>
              </p:txBody>
            </p:sp>
          </p:grpSp>
          <p:grpSp>
            <p:nvGrpSpPr>
              <p:cNvPr id="17423" name="Group 114"/>
              <p:cNvGrpSpPr>
                <a:grpSpLocks/>
              </p:cNvGrpSpPr>
              <p:nvPr/>
            </p:nvGrpSpPr>
            <p:grpSpPr bwMode="auto">
              <a:xfrm>
                <a:off x="2204814" y="2542952"/>
                <a:ext cx="647700" cy="454025"/>
                <a:chOff x="4604" y="757"/>
                <a:chExt cx="408" cy="286"/>
              </a:xfrm>
            </p:grpSpPr>
            <p:sp>
              <p:nvSpPr>
                <p:cNvPr id="17437"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p:spPr>
              <p:txBody>
                <a:bodyPr wrap="none" anchor="ctr"/>
                <a:lstStyle/>
                <a:p>
                  <a:endParaRPr lang="zh-CN" altLang="en-US"/>
                </a:p>
              </p:txBody>
            </p:sp>
            <p:sp>
              <p:nvSpPr>
                <p:cNvPr id="17438"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p:spPr>
              <p:txBody>
                <a:bodyPr wrap="none" anchor="ctr"/>
                <a:lstStyle/>
                <a:p>
                  <a:endParaRPr lang="zh-CN" altLang="en-US"/>
                </a:p>
              </p:txBody>
            </p:sp>
          </p:grpSp>
          <p:grpSp>
            <p:nvGrpSpPr>
              <p:cNvPr id="17424" name="Group 117"/>
              <p:cNvGrpSpPr>
                <a:grpSpLocks/>
              </p:cNvGrpSpPr>
              <p:nvPr/>
            </p:nvGrpSpPr>
            <p:grpSpPr bwMode="auto">
              <a:xfrm>
                <a:off x="2781077" y="2974752"/>
                <a:ext cx="647700" cy="454025"/>
                <a:chOff x="4604" y="757"/>
                <a:chExt cx="408" cy="286"/>
              </a:xfrm>
            </p:grpSpPr>
            <p:sp>
              <p:nvSpPr>
                <p:cNvPr id="17435"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p:spPr>
              <p:txBody>
                <a:bodyPr wrap="none" anchor="ctr"/>
                <a:lstStyle/>
                <a:p>
                  <a:endParaRPr lang="zh-CN" altLang="en-US"/>
                </a:p>
              </p:txBody>
            </p:sp>
            <p:sp>
              <p:nvSpPr>
                <p:cNvPr id="17436"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p:spPr>
              <p:txBody>
                <a:bodyPr wrap="none" anchor="ctr"/>
                <a:lstStyle/>
                <a:p>
                  <a:endParaRPr lang="zh-CN" altLang="en-US"/>
                </a:p>
              </p:txBody>
            </p:sp>
          </p:grpSp>
          <p:grpSp>
            <p:nvGrpSpPr>
              <p:cNvPr id="17425" name="Group 120"/>
              <p:cNvGrpSpPr>
                <a:grpSpLocks/>
              </p:cNvGrpSpPr>
              <p:nvPr/>
            </p:nvGrpSpPr>
            <p:grpSpPr bwMode="auto">
              <a:xfrm>
                <a:off x="2565177" y="4414614"/>
                <a:ext cx="638175" cy="636588"/>
                <a:chOff x="1519" y="1096"/>
                <a:chExt cx="402" cy="401"/>
              </a:xfrm>
            </p:grpSpPr>
            <p:sp>
              <p:nvSpPr>
                <p:cNvPr id="17432"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p:spPr>
              <p:txBody>
                <a:bodyPr wrap="none" anchor="ctr"/>
                <a:lstStyle/>
                <a:p>
                  <a:endParaRPr lang="zh-CN" altLang="en-US"/>
                </a:p>
              </p:txBody>
            </p:sp>
            <p:sp>
              <p:nvSpPr>
                <p:cNvPr id="17433"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p:spPr>
              <p:txBody>
                <a:bodyPr wrap="none" anchor="ctr"/>
                <a:lstStyle/>
                <a:p>
                  <a:endParaRPr lang="zh-CN" altLang="en-US"/>
                </a:p>
              </p:txBody>
            </p:sp>
            <p:sp>
              <p:nvSpPr>
                <p:cNvPr id="17434"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p:spPr>
              <p:txBody>
                <a:bodyPr wrap="none" anchor="ctr"/>
                <a:lstStyle/>
                <a:p>
                  <a:endParaRPr lang="zh-CN" altLang="en-US"/>
                </a:p>
              </p:txBody>
            </p:sp>
          </p:grpSp>
          <p:grpSp>
            <p:nvGrpSpPr>
              <p:cNvPr id="17426" name="Group 124"/>
              <p:cNvGrpSpPr>
                <a:grpSpLocks/>
              </p:cNvGrpSpPr>
              <p:nvPr/>
            </p:nvGrpSpPr>
            <p:grpSpPr bwMode="auto">
              <a:xfrm>
                <a:off x="907827" y="3982814"/>
                <a:ext cx="638175" cy="636588"/>
                <a:chOff x="1519" y="1096"/>
                <a:chExt cx="402" cy="401"/>
              </a:xfrm>
            </p:grpSpPr>
            <p:sp>
              <p:nvSpPr>
                <p:cNvPr id="17429"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p:spPr>
              <p:txBody>
                <a:bodyPr wrap="none" anchor="ctr"/>
                <a:lstStyle/>
                <a:p>
                  <a:endParaRPr lang="zh-CN" altLang="en-US"/>
                </a:p>
              </p:txBody>
            </p:sp>
            <p:sp>
              <p:nvSpPr>
                <p:cNvPr id="17430"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p:spPr>
              <p:txBody>
                <a:bodyPr wrap="none" anchor="ctr"/>
                <a:lstStyle/>
                <a:p>
                  <a:endParaRPr lang="zh-CN" altLang="en-US"/>
                </a:p>
              </p:txBody>
            </p:sp>
            <p:sp>
              <p:nvSpPr>
                <p:cNvPr id="17431"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p:spPr>
              <p:txBody>
                <a:bodyPr wrap="none" anchor="ctr"/>
                <a:lstStyle/>
                <a:p>
                  <a:endParaRPr lang="zh-CN" altLang="en-US"/>
                </a:p>
              </p:txBody>
            </p:sp>
          </p:grpSp>
          <p:sp>
            <p:nvSpPr>
              <p:cNvPr id="17427" name="Oval 133"/>
              <p:cNvSpPr>
                <a:spLocks noChangeArrowheads="1"/>
              </p:cNvSpPr>
              <p:nvPr/>
            </p:nvSpPr>
            <p:spPr bwMode="auto">
              <a:xfrm rot="-8054464">
                <a:off x="2708090" y="2971564"/>
                <a:ext cx="71437" cy="71438"/>
              </a:xfrm>
              <a:prstGeom prst="ellipse">
                <a:avLst/>
              </a:prstGeom>
              <a:noFill/>
              <a:ln w="12700">
                <a:solidFill>
                  <a:srgbClr val="0066FF">
                    <a:alpha val="12157"/>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7428" name="Oval 169"/>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17414" name="Group 128"/>
            <p:cNvGrpSpPr>
              <a:grpSpLocks/>
            </p:cNvGrpSpPr>
            <p:nvPr/>
          </p:nvGrpSpPr>
          <p:grpSpPr bwMode="auto">
            <a:xfrm>
              <a:off x="4217988" y="1528763"/>
              <a:ext cx="647700" cy="454025"/>
              <a:chOff x="4604" y="757"/>
              <a:chExt cx="408" cy="286"/>
            </a:xfrm>
          </p:grpSpPr>
          <p:sp>
            <p:nvSpPr>
              <p:cNvPr id="17417" name="AutoShape 129"/>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p:spPr>
            <p:txBody>
              <a:bodyPr wrap="none" anchor="ctr"/>
              <a:lstStyle/>
              <a:p>
                <a:endParaRPr lang="zh-CN" altLang="en-US"/>
              </a:p>
            </p:txBody>
          </p:sp>
          <p:sp>
            <p:nvSpPr>
              <p:cNvPr id="17418" name="AutoShape 130"/>
              <p:cNvSpPr>
                <a:spLocks noChangeArrowheads="1"/>
              </p:cNvSpPr>
              <p:nvPr/>
            </p:nvSpPr>
            <p:spPr bwMode="auto">
              <a:xfrm>
                <a:off x="4604" y="757"/>
                <a:ext cx="227" cy="196"/>
              </a:xfrm>
              <a:prstGeom prst="hexagon">
                <a:avLst>
                  <a:gd name="adj" fmla="val 28954"/>
                  <a:gd name="vf" fmla="val 115470"/>
                </a:avLst>
              </a:prstGeom>
              <a:solidFill>
                <a:srgbClr val="0066FF">
                  <a:alpha val="52940"/>
                </a:srgbClr>
              </a:solidFill>
              <a:ln w="9525">
                <a:solidFill>
                  <a:schemeClr val="bg1"/>
                </a:solidFill>
                <a:miter lim="800000"/>
                <a:headEnd/>
                <a:tailEnd/>
              </a:ln>
            </p:spPr>
            <p:txBody>
              <a:bodyPr wrap="none" anchor="ctr"/>
              <a:lstStyle/>
              <a:p>
                <a:endParaRPr lang="zh-CN" altLang="en-US"/>
              </a:p>
            </p:txBody>
          </p:sp>
        </p:grpSp>
        <p:sp>
          <p:nvSpPr>
            <p:cNvPr id="17415" name="AutoShape 78"/>
            <p:cNvSpPr>
              <a:spLocks noChangeArrowheads="1"/>
            </p:cNvSpPr>
            <p:nvPr/>
          </p:nvSpPr>
          <p:spPr bwMode="auto">
            <a:xfrm>
              <a:off x="3938588" y="4433888"/>
              <a:ext cx="360362" cy="311150"/>
            </a:xfrm>
            <a:prstGeom prst="hexagon">
              <a:avLst>
                <a:gd name="adj" fmla="val 28954"/>
                <a:gd name="vf" fmla="val 115470"/>
              </a:avLst>
            </a:prstGeom>
            <a:solidFill>
              <a:srgbClr val="AAE600">
                <a:alpha val="34117"/>
              </a:srgbClr>
            </a:solidFill>
            <a:ln w="9525">
              <a:solidFill>
                <a:schemeClr val="bg1"/>
              </a:solidFill>
              <a:miter lim="800000"/>
              <a:headEnd/>
              <a:tailEnd/>
            </a:ln>
          </p:spPr>
          <p:txBody>
            <a:bodyPr wrap="none" anchor="ctr"/>
            <a:lstStyle/>
            <a:p>
              <a:endParaRPr lang="zh-CN" altLang="en-US"/>
            </a:p>
          </p:txBody>
        </p:sp>
      </p:grpSp>
    </p:spTree>
    <p:extLst>
      <p:ext uri="{BB962C8B-B14F-4D97-AF65-F5344CB8AC3E}">
        <p14:creationId xmlns:p14="http://schemas.microsoft.com/office/powerpoint/2010/main" val="7043131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116632"/>
            <a:ext cx="5904656" cy="679053"/>
          </a:xfrm>
        </p:spPr>
        <p:txBody>
          <a:bodyPr/>
          <a:lstStyle/>
          <a:p>
            <a:pPr>
              <a:defRPr/>
            </a:pPr>
            <a:r>
              <a:rPr lang="zh-CN" altLang="en-US" dirty="0" smtClean="0">
                <a:sym typeface="Arial" charset="0"/>
              </a:rPr>
              <a:t>人大书报</a:t>
            </a:r>
            <a:r>
              <a:rPr lang="zh-CN" altLang="en-US" dirty="0">
                <a:sym typeface="Arial" charset="0"/>
              </a:rPr>
              <a:t>资料中心简介</a:t>
            </a:r>
          </a:p>
        </p:txBody>
      </p:sp>
      <p:sp>
        <p:nvSpPr>
          <p:cNvPr id="3" name="内容占位符 2"/>
          <p:cNvSpPr>
            <a:spLocks noGrp="1"/>
          </p:cNvSpPr>
          <p:nvPr>
            <p:ph idx="1"/>
          </p:nvPr>
        </p:nvSpPr>
        <p:spPr/>
        <p:txBody>
          <a:bodyPr/>
          <a:lstStyle/>
          <a:p>
            <a:pPr marL="0" indent="442913">
              <a:buFont typeface="Arial" charset="0"/>
              <a:buNone/>
              <a:defRPr/>
            </a:pPr>
            <a:r>
              <a:rPr lang="zh-CN" altLang="en-US" dirty="0"/>
              <a:t>中国人民大学书报资料中心成立于</a:t>
            </a:r>
            <a:r>
              <a:rPr lang="en-US" altLang="zh-CN" dirty="0"/>
              <a:t>1958</a:t>
            </a:r>
            <a:r>
              <a:rPr lang="zh-CN" altLang="en-US" dirty="0"/>
              <a:t>年，出版期刊</a:t>
            </a:r>
            <a:r>
              <a:rPr lang="en-US" altLang="zh-CN" dirty="0"/>
              <a:t>148</a:t>
            </a:r>
            <a:r>
              <a:rPr lang="zh-CN" altLang="en-US" dirty="0"/>
              <a:t>种，是国内拥有最大刊群</a:t>
            </a:r>
            <a:r>
              <a:rPr lang="zh-CN" altLang="en-US" dirty="0" smtClean="0"/>
              <a:t>、在</a:t>
            </a:r>
            <a:r>
              <a:rPr lang="zh-CN" altLang="en-US" dirty="0"/>
              <a:t>人文社科领域最具影响的专业学术出版</a:t>
            </a:r>
            <a:r>
              <a:rPr lang="zh-CN" altLang="en-US" dirty="0" smtClean="0"/>
              <a:t>机构。</a:t>
            </a:r>
            <a:endParaRPr lang="en-US" altLang="zh-CN" dirty="0" smtClean="0"/>
          </a:p>
          <a:p>
            <a:pPr marL="0" indent="442913">
              <a:buNone/>
              <a:defRPr/>
            </a:pPr>
            <a:r>
              <a:rPr lang="zh-CN" altLang="en-US" dirty="0"/>
              <a:t>半个世纪以来，书报资料中心始终遵循“学术为本，为教学科研服务”的宗旨，“精选千家报刊，荟萃中华学术”，编辑出版了大量享誉海内外的高质量、高水平的学术信息资料，被誉为“中华学术的窗口”、“中外文化交流的桥梁”。</a:t>
            </a:r>
          </a:p>
          <a:p>
            <a:pPr marL="0" indent="442913">
              <a:buFont typeface="Arial" charset="0"/>
              <a:buNone/>
              <a:defRPr/>
            </a:pPr>
            <a:r>
              <a:rPr lang="zh-CN" altLang="en-US" dirty="0" smtClean="0"/>
              <a:t>人大“复印报刊资料”</a:t>
            </a:r>
            <a:r>
              <a:rPr lang="zh-CN" altLang="en-US" dirty="0"/>
              <a:t>是国内人文社会科学界的权威品牌，其转载量（率）被学界和期刊界视为人文社科期刊领域中一个客观公正的评价标准</a:t>
            </a:r>
            <a:r>
              <a:rPr lang="zh-CN" altLang="en-US" dirty="0" smtClean="0"/>
              <a:t>。</a:t>
            </a:r>
            <a:endParaRPr lang="en-US" altLang="zh-CN" dirty="0" smtClean="0"/>
          </a:p>
        </p:txBody>
      </p:sp>
      <p:pic>
        <p:nvPicPr>
          <p:cNvPr id="512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365104"/>
            <a:ext cx="7354468" cy="179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69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5124"/>
                                        </p:tgtEl>
                                        <p:attrNameLst>
                                          <p:attrName>style.visibility</p:attrName>
                                        </p:attrNameLst>
                                      </p:cBhvr>
                                      <p:to>
                                        <p:strVal val="visible"/>
                                      </p:to>
                                    </p:set>
                                    <p:anim calcmode="lin" valueType="num">
                                      <p:cBhvr>
                                        <p:cTn id="15" dur="500" fill="hold"/>
                                        <p:tgtEl>
                                          <p:spTgt spid="5124"/>
                                        </p:tgtEl>
                                        <p:attrNameLst>
                                          <p:attrName>ppt_w</p:attrName>
                                        </p:attrNameLst>
                                      </p:cBhvr>
                                      <p:tavLst>
                                        <p:tav tm="0">
                                          <p:val>
                                            <p:strVal val="#ppt_w*0.70"/>
                                          </p:val>
                                        </p:tav>
                                        <p:tav tm="100000">
                                          <p:val>
                                            <p:strVal val="#ppt_w"/>
                                          </p:val>
                                        </p:tav>
                                      </p:tavLst>
                                    </p:anim>
                                    <p:anim calcmode="lin" valueType="num">
                                      <p:cBhvr>
                                        <p:cTn id="16" dur="500" fill="hold"/>
                                        <p:tgtEl>
                                          <p:spTgt spid="5124"/>
                                        </p:tgtEl>
                                        <p:attrNameLst>
                                          <p:attrName>ppt_h</p:attrName>
                                        </p:attrNameLst>
                                      </p:cBhvr>
                                      <p:tavLst>
                                        <p:tav tm="0">
                                          <p:val>
                                            <p:strVal val="#ppt_h"/>
                                          </p:val>
                                        </p:tav>
                                        <p:tav tm="100000">
                                          <p:val>
                                            <p:strVal val="#ppt_h"/>
                                          </p:val>
                                        </p:tav>
                                      </p:tavLst>
                                    </p:anim>
                                    <p:animEffect transition="in" filter="fade">
                                      <p:cBhvr>
                                        <p:cTn id="17" dur="500"/>
                                        <p:tgtEl>
                                          <p:spTgt spid="5124"/>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标题 1"/>
          <p:cNvSpPr>
            <a:spLocks noGrp="1"/>
          </p:cNvSpPr>
          <p:nvPr>
            <p:ph type="title"/>
          </p:nvPr>
        </p:nvSpPr>
        <p:spPr>
          <a:xfrm>
            <a:off x="1979712" y="85651"/>
            <a:ext cx="5472608" cy="679053"/>
          </a:xfrm>
        </p:spPr>
        <p:txBody>
          <a:bodyPr>
            <a:normAutofit/>
          </a:bodyPr>
          <a:lstStyle/>
          <a:p>
            <a:pPr>
              <a:defRPr/>
            </a:pPr>
            <a:r>
              <a:rPr lang="zh-CN" altLang="en-US" dirty="0" smtClean="0">
                <a:latin typeface="微软雅黑" pitchFamily="34" charset="-122"/>
              </a:rPr>
              <a:t>人大数媒核心优势</a:t>
            </a:r>
            <a:endParaRPr lang="zh-CN" altLang="en-US" dirty="0">
              <a:sym typeface="Arial" charset="0"/>
            </a:endParaRPr>
          </a:p>
        </p:txBody>
      </p:sp>
      <p:grpSp>
        <p:nvGrpSpPr>
          <p:cNvPr id="3" name="组合 2"/>
          <p:cNvGrpSpPr/>
          <p:nvPr/>
        </p:nvGrpSpPr>
        <p:grpSpPr>
          <a:xfrm>
            <a:off x="611560" y="1136411"/>
            <a:ext cx="1843404" cy="2723632"/>
            <a:chOff x="611560" y="1136411"/>
            <a:chExt cx="1843404" cy="2723632"/>
          </a:xfrm>
        </p:grpSpPr>
        <p:sp>
          <p:nvSpPr>
            <p:cNvPr id="59" name="矩形 58"/>
            <p:cNvSpPr/>
            <p:nvPr/>
          </p:nvSpPr>
          <p:spPr>
            <a:xfrm>
              <a:off x="611560" y="1136411"/>
              <a:ext cx="1843404" cy="2723632"/>
            </a:xfrm>
            <a:prstGeom prst="rect">
              <a:avLst/>
            </a:prstGeom>
            <a:gradFill>
              <a:gsLst>
                <a:gs pos="0">
                  <a:srgbClr val="00B0F0"/>
                </a:gs>
                <a:gs pos="70000">
                  <a:srgbClr val="0070C0"/>
                </a:gs>
                <a:gs pos="100000">
                  <a:schemeClr val="accent1">
                    <a:tint val="23500"/>
                    <a:satMod val="160000"/>
                  </a:schemeClr>
                </a:gs>
              </a:gsLst>
              <a:lin ang="5400000" scaled="0"/>
            </a:gradFill>
            <a:ln>
              <a:no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itchFamily="49" charset="-122"/>
                <a:ea typeface="黑体" pitchFamily="49" charset="-122"/>
              </a:endParaRPr>
            </a:p>
          </p:txBody>
        </p:sp>
        <p:sp>
          <p:nvSpPr>
            <p:cNvPr id="8199" name="TextBox 23"/>
            <p:cNvSpPr txBox="1">
              <a:spLocks noChangeArrowheads="1"/>
            </p:cNvSpPr>
            <p:nvPr/>
          </p:nvSpPr>
          <p:spPr bwMode="auto">
            <a:xfrm>
              <a:off x="731838" y="1370013"/>
              <a:ext cx="1577975" cy="5222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1400" b="1" dirty="0">
                  <a:solidFill>
                    <a:srgbClr val="FFFFFF"/>
                  </a:solidFill>
                  <a:latin typeface="黑体" pitchFamily="49" charset="-122"/>
                  <a:ea typeface="黑体" pitchFamily="49" charset="-122"/>
                </a:rPr>
                <a:t>国内唯一的</a:t>
              </a:r>
              <a:endParaRPr lang="en-US" altLang="zh-CN" sz="1400" b="1" dirty="0">
                <a:solidFill>
                  <a:srgbClr val="FFFFFF"/>
                </a:solidFill>
                <a:latin typeface="黑体" pitchFamily="49" charset="-122"/>
                <a:ea typeface="黑体" pitchFamily="49" charset="-122"/>
              </a:endParaRPr>
            </a:p>
            <a:p>
              <a:pPr algn="ctr" eaLnBrk="1" hangingPunct="1"/>
              <a:r>
                <a:rPr lang="zh-CN" altLang="en-US" sz="1400" b="1" dirty="0">
                  <a:solidFill>
                    <a:srgbClr val="FFFFFF"/>
                  </a:solidFill>
                  <a:latin typeface="黑体" pitchFamily="49" charset="-122"/>
                  <a:ea typeface="黑体" pitchFamily="49" charset="-122"/>
                </a:rPr>
                <a:t>专业期刊群</a:t>
              </a:r>
            </a:p>
          </p:txBody>
        </p:sp>
        <p:sp>
          <p:nvSpPr>
            <p:cNvPr id="8200" name="TextBox 32"/>
            <p:cNvSpPr txBox="1">
              <a:spLocks noChangeArrowheads="1"/>
            </p:cNvSpPr>
            <p:nvPr/>
          </p:nvSpPr>
          <p:spPr bwMode="auto">
            <a:xfrm>
              <a:off x="649288" y="1844824"/>
              <a:ext cx="17383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1400" b="1" dirty="0">
                  <a:solidFill>
                    <a:schemeClr val="bg1"/>
                  </a:solidFill>
                  <a:latin typeface="黑体" pitchFamily="49" charset="-122"/>
                  <a:ea typeface="黑体" pitchFamily="49" charset="-122"/>
                </a:rPr>
                <a:t>√ 国内唯一拥有覆盖人文社科全学科领域学术期刊群的专业出版机构；</a:t>
              </a:r>
            </a:p>
            <a:p>
              <a:r>
                <a:rPr lang="zh-CN" altLang="en-US" sz="1400" b="1" dirty="0">
                  <a:solidFill>
                    <a:schemeClr val="bg1"/>
                  </a:solidFill>
                  <a:latin typeface="黑体" pitchFamily="49" charset="-122"/>
                  <a:ea typeface="黑体" pitchFamily="49" charset="-122"/>
                </a:rPr>
                <a:t>√ 中国人民大学及书报资料中心在人文社科领域的品牌影响力。</a:t>
              </a:r>
            </a:p>
          </p:txBody>
        </p:sp>
      </p:grpSp>
      <p:grpSp>
        <p:nvGrpSpPr>
          <p:cNvPr id="4" name="组合 3"/>
          <p:cNvGrpSpPr/>
          <p:nvPr/>
        </p:nvGrpSpPr>
        <p:grpSpPr>
          <a:xfrm>
            <a:off x="2582379" y="1725357"/>
            <a:ext cx="1881609" cy="2710750"/>
            <a:chOff x="2582379" y="1725357"/>
            <a:chExt cx="1881609" cy="2710750"/>
          </a:xfrm>
        </p:grpSpPr>
        <p:sp>
          <p:nvSpPr>
            <p:cNvPr id="69" name="矩形 68"/>
            <p:cNvSpPr/>
            <p:nvPr/>
          </p:nvSpPr>
          <p:spPr>
            <a:xfrm>
              <a:off x="2582379" y="1725357"/>
              <a:ext cx="1881609" cy="2710750"/>
            </a:xfrm>
            <a:prstGeom prst="rect">
              <a:avLst/>
            </a:prstGeom>
            <a:gradFill>
              <a:gsLst>
                <a:gs pos="0">
                  <a:srgbClr val="00B0F0"/>
                </a:gs>
                <a:gs pos="70000">
                  <a:srgbClr val="0070C0"/>
                </a:gs>
                <a:gs pos="100000">
                  <a:schemeClr val="accent1">
                    <a:tint val="23500"/>
                    <a:satMod val="160000"/>
                  </a:schemeClr>
                </a:gs>
              </a:gsLst>
              <a:lin ang="5400000" scaled="0"/>
            </a:gradFill>
            <a:ln>
              <a:no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itchFamily="49" charset="-122"/>
                <a:ea typeface="黑体" pitchFamily="49" charset="-122"/>
              </a:endParaRPr>
            </a:p>
          </p:txBody>
        </p:sp>
        <p:sp>
          <p:nvSpPr>
            <p:cNvPr id="8202" name="TextBox 35"/>
            <p:cNvSpPr txBox="1">
              <a:spLocks noChangeArrowheads="1"/>
            </p:cNvSpPr>
            <p:nvPr/>
          </p:nvSpPr>
          <p:spPr bwMode="auto">
            <a:xfrm>
              <a:off x="2732088" y="1928813"/>
              <a:ext cx="1577975" cy="5238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1400" b="1">
                  <a:solidFill>
                    <a:srgbClr val="FFFFFF"/>
                  </a:solidFill>
                  <a:latin typeface="黑体" pitchFamily="49" charset="-122"/>
                  <a:ea typeface="黑体" pitchFamily="49" charset="-122"/>
                </a:rPr>
                <a:t>最专业的</a:t>
              </a:r>
              <a:endParaRPr lang="en-US" altLang="zh-CN" sz="1400" b="1">
                <a:solidFill>
                  <a:srgbClr val="FFFFFF"/>
                </a:solidFill>
                <a:latin typeface="黑体" pitchFamily="49" charset="-122"/>
                <a:ea typeface="黑体" pitchFamily="49" charset="-122"/>
              </a:endParaRPr>
            </a:p>
            <a:p>
              <a:pPr algn="ctr" eaLnBrk="1" hangingPunct="1"/>
              <a:r>
                <a:rPr lang="zh-CN" altLang="en-US" sz="1400" b="1">
                  <a:solidFill>
                    <a:srgbClr val="FFFFFF"/>
                  </a:solidFill>
                  <a:latin typeface="黑体" pitchFamily="49" charset="-122"/>
                  <a:ea typeface="黑体" pitchFamily="49" charset="-122"/>
                </a:rPr>
                <a:t>内容选编能力</a:t>
              </a:r>
            </a:p>
          </p:txBody>
        </p:sp>
        <p:sp>
          <p:nvSpPr>
            <p:cNvPr id="8203" name="TextBox 36"/>
            <p:cNvSpPr txBox="1">
              <a:spLocks noChangeArrowheads="1"/>
            </p:cNvSpPr>
            <p:nvPr/>
          </p:nvSpPr>
          <p:spPr bwMode="auto">
            <a:xfrm>
              <a:off x="2655888" y="2456309"/>
              <a:ext cx="173831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1300" b="1" dirty="0">
                  <a:solidFill>
                    <a:schemeClr val="bg1"/>
                  </a:solidFill>
                  <a:latin typeface="黑体" pitchFamily="49" charset="-122"/>
                  <a:ea typeface="黑体" pitchFamily="49" charset="-122"/>
                </a:rPr>
                <a:t>√ </a:t>
              </a:r>
              <a:r>
                <a:rPr lang="en-US" altLang="zh-CN" sz="1300" b="1" dirty="0">
                  <a:solidFill>
                    <a:schemeClr val="bg1"/>
                  </a:solidFill>
                  <a:latin typeface="黑体" pitchFamily="49" charset="-122"/>
                  <a:ea typeface="黑体" pitchFamily="49" charset="-122"/>
                </a:rPr>
                <a:t>50</a:t>
              </a:r>
              <a:r>
                <a:rPr lang="zh-CN" altLang="en-US" sz="1300" b="1" dirty="0">
                  <a:solidFill>
                    <a:schemeClr val="bg1"/>
                  </a:solidFill>
                  <a:latin typeface="黑体" pitchFamily="49" charset="-122"/>
                  <a:ea typeface="黑体" pitchFamily="49" charset="-122"/>
                </a:rPr>
                <a:t>余年的内容编选经验；由</a:t>
              </a:r>
              <a:r>
                <a:rPr lang="en-US" altLang="zh-CN" sz="1300" b="1" dirty="0">
                  <a:solidFill>
                    <a:schemeClr val="bg1"/>
                  </a:solidFill>
                  <a:latin typeface="黑体" pitchFamily="49" charset="-122"/>
                  <a:ea typeface="黑体" pitchFamily="49" charset="-122"/>
                </a:rPr>
                <a:t>300</a:t>
              </a:r>
              <a:r>
                <a:rPr lang="zh-CN" altLang="en-US" sz="1300" b="1" dirty="0">
                  <a:solidFill>
                    <a:schemeClr val="bg1"/>
                  </a:solidFill>
                  <a:latin typeface="黑体" pitchFamily="49" charset="-122"/>
                  <a:ea typeface="黑体" pitchFamily="49" charset="-122"/>
                </a:rPr>
                <a:t>余名硕士及以上学历员工组成的专业编辑队伍；</a:t>
              </a:r>
            </a:p>
            <a:p>
              <a:r>
                <a:rPr lang="zh-CN" altLang="en-US" sz="1300" b="1" dirty="0">
                  <a:solidFill>
                    <a:schemeClr val="bg1"/>
                  </a:solidFill>
                  <a:latin typeface="黑体" pitchFamily="49" charset="-122"/>
                  <a:ea typeface="黑体" pitchFamily="49" charset="-122"/>
                </a:rPr>
                <a:t>√ 由来自全国各大著名高校的</a:t>
              </a:r>
              <a:r>
                <a:rPr lang="en-US" altLang="zh-CN" sz="1300" b="1" dirty="0">
                  <a:solidFill>
                    <a:schemeClr val="bg1"/>
                  </a:solidFill>
                  <a:latin typeface="黑体" pitchFamily="49" charset="-122"/>
                  <a:ea typeface="黑体" pitchFamily="49" charset="-122"/>
                </a:rPr>
                <a:t>200</a:t>
              </a:r>
              <a:r>
                <a:rPr lang="zh-CN" altLang="en-US" sz="1300" b="1" dirty="0">
                  <a:solidFill>
                    <a:schemeClr val="bg1"/>
                  </a:solidFill>
                  <a:latin typeface="黑体" pitchFamily="49" charset="-122"/>
                  <a:ea typeface="黑体" pitchFamily="49" charset="-122"/>
                </a:rPr>
                <a:t>余位专家学者组建的专业内容编审团队。</a:t>
              </a:r>
            </a:p>
          </p:txBody>
        </p:sp>
      </p:grpSp>
      <p:grpSp>
        <p:nvGrpSpPr>
          <p:cNvPr id="6" name="组合 5"/>
          <p:cNvGrpSpPr/>
          <p:nvPr/>
        </p:nvGrpSpPr>
        <p:grpSpPr>
          <a:xfrm>
            <a:off x="6670258" y="3316894"/>
            <a:ext cx="2006198" cy="2687420"/>
            <a:chOff x="6670258" y="3316894"/>
            <a:chExt cx="2006198" cy="2687420"/>
          </a:xfrm>
        </p:grpSpPr>
        <p:sp>
          <p:nvSpPr>
            <p:cNvPr id="73" name="矩形 72"/>
            <p:cNvSpPr/>
            <p:nvPr/>
          </p:nvSpPr>
          <p:spPr>
            <a:xfrm>
              <a:off x="6670258" y="3316894"/>
              <a:ext cx="2006198" cy="2687420"/>
            </a:xfrm>
            <a:prstGeom prst="rect">
              <a:avLst/>
            </a:prstGeom>
            <a:gradFill>
              <a:gsLst>
                <a:gs pos="0">
                  <a:srgbClr val="00B0F0"/>
                </a:gs>
                <a:gs pos="70000">
                  <a:srgbClr val="0070C0"/>
                </a:gs>
                <a:gs pos="100000">
                  <a:schemeClr val="accent1">
                    <a:tint val="23500"/>
                    <a:satMod val="160000"/>
                  </a:schemeClr>
                </a:gs>
              </a:gsLst>
              <a:lin ang="5400000" scaled="0"/>
            </a:gradFill>
            <a:ln>
              <a:no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itchFamily="49" charset="-122"/>
                <a:ea typeface="黑体" pitchFamily="49" charset="-122"/>
              </a:endParaRPr>
            </a:p>
          </p:txBody>
        </p:sp>
        <p:sp>
          <p:nvSpPr>
            <p:cNvPr id="8205" name="TextBox 41"/>
            <p:cNvSpPr txBox="1">
              <a:spLocks noChangeArrowheads="1"/>
            </p:cNvSpPr>
            <p:nvPr/>
          </p:nvSpPr>
          <p:spPr bwMode="auto">
            <a:xfrm>
              <a:off x="6819900" y="3514725"/>
              <a:ext cx="1577975" cy="5222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1400" b="1" dirty="0">
                  <a:solidFill>
                    <a:srgbClr val="FFFFFF"/>
                  </a:solidFill>
                  <a:latin typeface="黑体" pitchFamily="49" charset="-122"/>
                  <a:ea typeface="黑体" pitchFamily="49" charset="-122"/>
                </a:rPr>
                <a:t>最独特的</a:t>
              </a:r>
              <a:endParaRPr lang="en-US" altLang="zh-CN" sz="1400" b="1" dirty="0">
                <a:solidFill>
                  <a:srgbClr val="FFFFFF"/>
                </a:solidFill>
                <a:latin typeface="黑体" pitchFamily="49" charset="-122"/>
                <a:ea typeface="黑体" pitchFamily="49" charset="-122"/>
              </a:endParaRPr>
            </a:p>
            <a:p>
              <a:pPr algn="ctr" eaLnBrk="1" hangingPunct="1"/>
              <a:r>
                <a:rPr lang="zh-CN" altLang="en-US" sz="1400" b="1" dirty="0">
                  <a:solidFill>
                    <a:srgbClr val="FFFFFF"/>
                  </a:solidFill>
                  <a:latin typeface="黑体" pitchFamily="49" charset="-122"/>
                  <a:ea typeface="黑体" pitchFamily="49" charset="-122"/>
                </a:rPr>
                <a:t>政策资源优势</a:t>
              </a:r>
            </a:p>
          </p:txBody>
        </p:sp>
        <p:sp>
          <p:nvSpPr>
            <p:cNvPr id="8206" name="TextBox 42"/>
            <p:cNvSpPr txBox="1">
              <a:spLocks noChangeArrowheads="1"/>
            </p:cNvSpPr>
            <p:nvPr/>
          </p:nvSpPr>
          <p:spPr bwMode="auto">
            <a:xfrm>
              <a:off x="6743700" y="4049713"/>
              <a:ext cx="1932756"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1300" b="1" dirty="0">
                  <a:solidFill>
                    <a:schemeClr val="bg1"/>
                  </a:solidFill>
                  <a:latin typeface="黑体" pitchFamily="49" charset="-122"/>
                  <a:ea typeface="黑体" pitchFamily="49" charset="-122"/>
                </a:rPr>
                <a:t>√ 教育部正式发文批准建设“国家学术数字出版平台</a:t>
              </a:r>
              <a:r>
                <a:rPr lang="en-US" altLang="zh-CN" sz="1300" b="1" dirty="0">
                  <a:solidFill>
                    <a:schemeClr val="bg1"/>
                  </a:solidFill>
                  <a:latin typeface="黑体" pitchFamily="49" charset="-122"/>
                  <a:ea typeface="黑体" pitchFamily="49" charset="-122"/>
                </a:rPr>
                <a:t>—</a:t>
              </a:r>
              <a:r>
                <a:rPr lang="zh-CN" altLang="en-US" sz="1300" b="1" dirty="0">
                  <a:solidFill>
                    <a:schemeClr val="bg1"/>
                  </a:solidFill>
                  <a:latin typeface="黑体" pitchFamily="49" charset="-122"/>
                  <a:ea typeface="黑体" pitchFamily="49" charset="-122"/>
                </a:rPr>
                <a:t>学者在线”；</a:t>
              </a:r>
            </a:p>
            <a:p>
              <a:r>
                <a:rPr lang="zh-CN" altLang="en-US" sz="1300" b="1" dirty="0">
                  <a:solidFill>
                    <a:schemeClr val="bg1"/>
                  </a:solidFill>
                  <a:latin typeface="黑体" pitchFamily="49" charset="-122"/>
                  <a:ea typeface="黑体" pitchFamily="49" charset="-122"/>
                </a:rPr>
                <a:t>√ “学者在线”和“人文社会科学新型学术评价指标体检建设及其应用”项目入选新闻出版总署新闻出版改革项目库。</a:t>
              </a:r>
            </a:p>
          </p:txBody>
        </p:sp>
      </p:grpSp>
      <p:grpSp>
        <p:nvGrpSpPr>
          <p:cNvPr id="5" name="组合 4"/>
          <p:cNvGrpSpPr/>
          <p:nvPr/>
        </p:nvGrpSpPr>
        <p:grpSpPr>
          <a:xfrm>
            <a:off x="4579200" y="2455887"/>
            <a:ext cx="2009024" cy="2736304"/>
            <a:chOff x="4579200" y="2455887"/>
            <a:chExt cx="2009024" cy="2736304"/>
          </a:xfrm>
        </p:grpSpPr>
        <p:sp>
          <p:nvSpPr>
            <p:cNvPr id="76" name="矩形 75"/>
            <p:cNvSpPr/>
            <p:nvPr/>
          </p:nvSpPr>
          <p:spPr>
            <a:xfrm>
              <a:off x="4579200" y="2455887"/>
              <a:ext cx="2009024" cy="2736304"/>
            </a:xfrm>
            <a:prstGeom prst="rect">
              <a:avLst/>
            </a:prstGeom>
            <a:gradFill>
              <a:gsLst>
                <a:gs pos="0">
                  <a:srgbClr val="00B0F0"/>
                </a:gs>
                <a:gs pos="70000">
                  <a:srgbClr val="0070C0"/>
                </a:gs>
                <a:gs pos="100000">
                  <a:schemeClr val="accent1">
                    <a:tint val="23500"/>
                    <a:satMod val="160000"/>
                  </a:schemeClr>
                </a:gs>
              </a:gsLst>
              <a:lin ang="5400000" scaled="0"/>
            </a:gradFill>
            <a:ln>
              <a:no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黑体" pitchFamily="49" charset="-122"/>
                <a:ea typeface="黑体" pitchFamily="49" charset="-122"/>
              </a:endParaRPr>
            </a:p>
          </p:txBody>
        </p:sp>
        <p:sp>
          <p:nvSpPr>
            <p:cNvPr id="8208" name="TextBox 48"/>
            <p:cNvSpPr txBox="1">
              <a:spLocks noChangeArrowheads="1"/>
            </p:cNvSpPr>
            <p:nvPr/>
          </p:nvSpPr>
          <p:spPr bwMode="auto">
            <a:xfrm>
              <a:off x="4757738" y="2652713"/>
              <a:ext cx="1577975" cy="5238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1400" b="1" dirty="0">
                  <a:solidFill>
                    <a:srgbClr val="FFFFFF"/>
                  </a:solidFill>
                  <a:latin typeface="黑体" pitchFamily="49" charset="-122"/>
                  <a:ea typeface="黑体" pitchFamily="49" charset="-122"/>
                </a:rPr>
                <a:t>最权威的</a:t>
              </a:r>
              <a:endParaRPr lang="en-US" altLang="zh-CN" sz="1400" b="1" dirty="0">
                <a:solidFill>
                  <a:srgbClr val="FFFFFF"/>
                </a:solidFill>
                <a:latin typeface="黑体" pitchFamily="49" charset="-122"/>
                <a:ea typeface="黑体" pitchFamily="49" charset="-122"/>
              </a:endParaRPr>
            </a:p>
            <a:p>
              <a:pPr algn="ctr" eaLnBrk="1" hangingPunct="1"/>
              <a:r>
                <a:rPr lang="zh-CN" altLang="en-US" sz="1400" b="1" dirty="0">
                  <a:solidFill>
                    <a:srgbClr val="FFFFFF"/>
                  </a:solidFill>
                  <a:latin typeface="黑体" pitchFamily="49" charset="-122"/>
                  <a:ea typeface="黑体" pitchFamily="49" charset="-122"/>
                </a:rPr>
                <a:t>学术评价机制</a:t>
              </a:r>
            </a:p>
          </p:txBody>
        </p:sp>
        <p:sp>
          <p:nvSpPr>
            <p:cNvPr id="8209" name="TextBox 54"/>
            <p:cNvSpPr txBox="1">
              <a:spLocks noChangeArrowheads="1"/>
            </p:cNvSpPr>
            <p:nvPr/>
          </p:nvSpPr>
          <p:spPr bwMode="auto">
            <a:xfrm>
              <a:off x="4644008" y="3212976"/>
              <a:ext cx="188232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1400" b="1" dirty="0">
                  <a:solidFill>
                    <a:schemeClr val="bg1"/>
                  </a:solidFill>
                  <a:latin typeface="黑体" pitchFamily="49" charset="-122"/>
                  <a:ea typeface="黑体" pitchFamily="49" charset="-122"/>
                </a:rPr>
                <a:t>√ </a:t>
              </a:r>
              <a:r>
                <a:rPr lang="en-US" altLang="zh-CN" sz="1400" b="1" dirty="0">
                  <a:solidFill>
                    <a:schemeClr val="bg1"/>
                  </a:solidFill>
                  <a:latin typeface="黑体" pitchFamily="49" charset="-122"/>
                  <a:ea typeface="黑体" pitchFamily="49" charset="-122"/>
                </a:rPr>
                <a:t>《</a:t>
              </a:r>
              <a:r>
                <a:rPr lang="zh-CN" altLang="en-US" sz="1400" b="1" dirty="0">
                  <a:solidFill>
                    <a:schemeClr val="bg1"/>
                  </a:solidFill>
                  <a:latin typeface="黑体" pitchFamily="49" charset="-122"/>
                  <a:ea typeface="黑体" pitchFamily="49" charset="-122"/>
                </a:rPr>
                <a:t>复印报刊资料</a:t>
              </a:r>
              <a:r>
                <a:rPr lang="en-US" altLang="zh-CN" sz="1400" b="1" dirty="0">
                  <a:solidFill>
                    <a:schemeClr val="bg1"/>
                  </a:solidFill>
                  <a:latin typeface="黑体" pitchFamily="49" charset="-122"/>
                  <a:ea typeface="黑体" pitchFamily="49" charset="-122"/>
                </a:rPr>
                <a:t>》</a:t>
              </a:r>
              <a:r>
                <a:rPr lang="zh-CN" altLang="en-US" sz="1400" b="1" dirty="0">
                  <a:solidFill>
                    <a:schemeClr val="bg1"/>
                  </a:solidFill>
                  <a:latin typeface="黑体" pitchFamily="49" charset="-122"/>
                  <a:ea typeface="黑体" pitchFamily="49" charset="-122"/>
                </a:rPr>
                <a:t>转载量是学术界评价人文社科期刊以及论文的影响尺度之一；</a:t>
              </a:r>
            </a:p>
            <a:p>
              <a:r>
                <a:rPr lang="zh-CN" altLang="en-US" sz="1400" b="1" dirty="0">
                  <a:solidFill>
                    <a:schemeClr val="bg1"/>
                  </a:solidFill>
                  <a:latin typeface="黑体" pitchFamily="49" charset="-122"/>
                  <a:ea typeface="黑体" pitchFamily="49" charset="-122"/>
                </a:rPr>
                <a:t>√ </a:t>
              </a:r>
              <a:r>
                <a:rPr lang="en-US" altLang="zh-CN" sz="1400" b="1" dirty="0">
                  <a:solidFill>
                    <a:schemeClr val="bg1"/>
                  </a:solidFill>
                  <a:latin typeface="黑体" pitchFamily="49" charset="-122"/>
                  <a:ea typeface="黑体" pitchFamily="49" charset="-122"/>
                </a:rPr>
                <a:t>50</a:t>
              </a:r>
              <a:r>
                <a:rPr lang="zh-CN" altLang="en-US" sz="1400" b="1" dirty="0">
                  <a:solidFill>
                    <a:schemeClr val="bg1"/>
                  </a:solidFill>
                  <a:latin typeface="黑体" pitchFamily="49" charset="-122"/>
                  <a:ea typeface="黑体" pitchFamily="49" charset="-122"/>
                </a:rPr>
                <a:t>余年的实践探索，已形成相对完善、颇具影响的学术评价体系。</a:t>
              </a:r>
            </a:p>
          </p:txBody>
        </p:sp>
      </p:grpSp>
      <p:grpSp>
        <p:nvGrpSpPr>
          <p:cNvPr id="2" name="组合 1"/>
          <p:cNvGrpSpPr/>
          <p:nvPr/>
        </p:nvGrpSpPr>
        <p:grpSpPr>
          <a:xfrm>
            <a:off x="-344488" y="3470275"/>
            <a:ext cx="4175126" cy="4135438"/>
            <a:chOff x="-344488" y="3470275"/>
            <a:chExt cx="4175126" cy="4135438"/>
          </a:xfrm>
        </p:grpSpPr>
        <p:pic>
          <p:nvPicPr>
            <p:cNvPr id="8196"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3470275"/>
              <a:ext cx="4175126"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50938" y="4077072"/>
              <a:ext cx="1412875" cy="130175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45553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sym typeface="Arial" charset="0"/>
              </a:rPr>
              <a:t>产品介绍</a:t>
            </a:r>
            <a:endParaRPr lang="zh-CN" altLang="en-US" dirty="0">
              <a:sym typeface="Arial" charset="0"/>
            </a:endParaRPr>
          </a:p>
        </p:txBody>
      </p:sp>
      <p:grpSp>
        <p:nvGrpSpPr>
          <p:cNvPr id="3" name="组合 2"/>
          <p:cNvGrpSpPr/>
          <p:nvPr/>
        </p:nvGrpSpPr>
        <p:grpSpPr>
          <a:xfrm>
            <a:off x="-2192784" y="1196752"/>
            <a:ext cx="10118725" cy="4824413"/>
            <a:chOff x="-2222500" y="1196752"/>
            <a:chExt cx="10118725" cy="4824413"/>
          </a:xfrm>
        </p:grpSpPr>
        <p:grpSp>
          <p:nvGrpSpPr>
            <p:cNvPr id="20483" name="Group 88"/>
            <p:cNvGrpSpPr>
              <a:grpSpLocks/>
            </p:cNvGrpSpPr>
            <p:nvPr/>
          </p:nvGrpSpPr>
          <p:grpSpPr bwMode="auto">
            <a:xfrm>
              <a:off x="-2222500" y="1196752"/>
              <a:ext cx="10118725" cy="4824413"/>
              <a:chOff x="-1400" y="1008"/>
              <a:chExt cx="6374" cy="3039"/>
            </a:xfrm>
          </p:grpSpPr>
          <p:sp>
            <p:nvSpPr>
              <p:cNvPr id="93" name="AutoShape 41"/>
              <p:cNvSpPr>
                <a:spLocks noChangeArrowheads="1"/>
              </p:cNvSpPr>
              <p:nvPr/>
            </p:nvSpPr>
            <p:spPr bwMode="ltGray">
              <a:xfrm rot="5400000">
                <a:off x="-1417" y="1025"/>
                <a:ext cx="3039" cy="300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D3D9DD">
                      <a:gamma/>
                      <a:tint val="45490"/>
                      <a:invGamma/>
                    </a:srgbClr>
                  </a:gs>
                  <a:gs pos="50000">
                    <a:srgbClr val="D3D9DD"/>
                  </a:gs>
                  <a:gs pos="100000">
                    <a:srgbClr val="D3D9DD">
                      <a:gamma/>
                      <a:tint val="45490"/>
                      <a:invGamma/>
                    </a:srgb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FrutigerNext LT Regular" pitchFamily="34" charset="0"/>
                </a:endParaRPr>
              </a:p>
            </p:txBody>
          </p:sp>
          <p:sp>
            <p:nvSpPr>
              <p:cNvPr id="94" name="AutoShape 42"/>
              <p:cNvSpPr>
                <a:spLocks noChangeArrowheads="1"/>
              </p:cNvSpPr>
              <p:nvPr/>
            </p:nvSpPr>
            <p:spPr bwMode="ltGray">
              <a:xfrm rot="5400000" flipH="1">
                <a:off x="-1161" y="1299"/>
                <a:ext cx="2540" cy="2475"/>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D3D9DD"/>
                  </a:gs>
                  <a:gs pos="100000">
                    <a:srgbClr val="D3D9DD">
                      <a:gamma/>
                      <a:tint val="0"/>
                      <a:invGamma/>
                    </a:srgbClr>
                  </a:gs>
                </a:gsLst>
                <a:lin ang="5400000" scaled="1"/>
              </a:gradFill>
              <a:ln w="0" algn="ctr">
                <a:no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FrutigerNext LT Regular" pitchFamily="34" charset="0"/>
                </a:endParaRPr>
              </a:p>
            </p:txBody>
          </p:sp>
          <p:sp>
            <p:nvSpPr>
              <p:cNvPr id="132" name="AutoShape 47"/>
              <p:cNvSpPr>
                <a:spLocks noChangeArrowheads="1"/>
              </p:cNvSpPr>
              <p:nvPr/>
            </p:nvSpPr>
            <p:spPr bwMode="gray">
              <a:xfrm>
                <a:off x="1638" y="1701"/>
                <a:ext cx="3336" cy="1654"/>
              </a:xfrm>
              <a:prstGeom prst="roundRect">
                <a:avLst>
                  <a:gd name="adj" fmla="val 50000"/>
                </a:avLst>
              </a:prstGeom>
              <a:noFill/>
              <a:ln w="28575" algn="ctr">
                <a:solidFill>
                  <a:srgbClr val="D3D9DD"/>
                </a:solidFill>
                <a:round/>
                <a:headEnd/>
                <a:tailEnd/>
              </a:ln>
              <a:effectLst/>
            </p:spPr>
            <p:txBody>
              <a:bodyPr wrap="none" anchor="ctr"/>
              <a:lstStyle/>
              <a:p>
                <a:pPr fontAlgn="auto">
                  <a:spcBef>
                    <a:spcPts val="0"/>
                  </a:spcBef>
                  <a:spcAft>
                    <a:spcPts val="0"/>
                  </a:spcAft>
                  <a:defRPr/>
                </a:pPr>
                <a:r>
                  <a:rPr lang="zh-CN" altLang="en-US" sz="2400" kern="0" dirty="0">
                    <a:solidFill>
                      <a:srgbClr val="C00000"/>
                    </a:solidFill>
                    <a:latin typeface="黑体" pitchFamily="49" charset="-122"/>
                    <a:ea typeface="黑体" pitchFamily="49" charset="-122"/>
                  </a:rPr>
                  <a:t>人大“复印报刊资料”全文数据库</a:t>
                </a:r>
                <a:endParaRPr lang="en-US" altLang="zh-CN" sz="2400" kern="0" dirty="0">
                  <a:solidFill>
                    <a:srgbClr val="C00000"/>
                  </a:solidFill>
                  <a:latin typeface="黑体" pitchFamily="49" charset="-122"/>
                  <a:ea typeface="黑体" pitchFamily="49" charset="-122"/>
                </a:endParaRPr>
              </a:p>
            </p:txBody>
          </p:sp>
        </p:grpSp>
        <p:sp>
          <p:nvSpPr>
            <p:cNvPr id="140" name="TextBox 139"/>
            <p:cNvSpPr txBox="1"/>
            <p:nvPr/>
          </p:nvSpPr>
          <p:spPr>
            <a:xfrm>
              <a:off x="953016" y="2170981"/>
              <a:ext cx="738664" cy="2770187"/>
            </a:xfrm>
            <a:prstGeom prst="rect">
              <a:avLst/>
            </a:prstGeom>
            <a:noFill/>
          </p:spPr>
          <p:txBody>
            <a:bodyPr vert="eaVert">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spcBef>
                  <a:spcPts val="600"/>
                </a:spcBef>
                <a:defRPr/>
              </a:pPr>
              <a:r>
                <a:rPr lang="zh-CN" altLang="en-US" sz="2400" b="1" cap="all" spc="6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黑体" pitchFamily="49" charset="-122"/>
                  <a:ea typeface="黑体" pitchFamily="49" charset="-122"/>
                </a:rPr>
                <a:t>人大数媒</a:t>
              </a:r>
            </a:p>
          </p:txBody>
        </p:sp>
      </p:grpSp>
    </p:spTree>
    <p:extLst>
      <p:ext uri="{BB962C8B-B14F-4D97-AF65-F5344CB8AC3E}">
        <p14:creationId xmlns:p14="http://schemas.microsoft.com/office/powerpoint/2010/main" val="398722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35696" y="44624"/>
            <a:ext cx="6140400" cy="679053"/>
          </a:xfrm>
        </p:spPr>
        <p:txBody>
          <a:bodyPr>
            <a:normAutofit fontScale="90000"/>
          </a:bodyPr>
          <a:lstStyle/>
          <a:p>
            <a:pPr>
              <a:defRPr/>
            </a:pPr>
            <a:r>
              <a:rPr lang="zh-CN" altLang="en-US" dirty="0">
                <a:sym typeface="Arial" charset="0"/>
              </a:rPr>
              <a:t>人大“复印报刊资料”全文数据库</a:t>
            </a:r>
            <a:endParaRPr lang="zh-CN" altLang="en-US" dirty="0"/>
          </a:p>
        </p:txBody>
      </p:sp>
      <p:grpSp>
        <p:nvGrpSpPr>
          <p:cNvPr id="21507" name="Group 3"/>
          <p:cNvGrpSpPr>
            <a:grpSpLocks/>
          </p:cNvGrpSpPr>
          <p:nvPr/>
        </p:nvGrpSpPr>
        <p:grpSpPr bwMode="auto">
          <a:xfrm>
            <a:off x="200025" y="1340768"/>
            <a:ext cx="8664575" cy="4797425"/>
            <a:chOff x="126" y="929"/>
            <a:chExt cx="5458" cy="3022"/>
          </a:xfrm>
        </p:grpSpPr>
        <p:grpSp>
          <p:nvGrpSpPr>
            <p:cNvPr id="21508" name="Group 4"/>
            <p:cNvGrpSpPr>
              <a:grpSpLocks/>
            </p:cNvGrpSpPr>
            <p:nvPr/>
          </p:nvGrpSpPr>
          <p:grpSpPr bwMode="auto">
            <a:xfrm>
              <a:off x="2514" y="1356"/>
              <a:ext cx="486" cy="434"/>
              <a:chOff x="2644" y="2841"/>
              <a:chExt cx="563" cy="529"/>
            </a:xfrm>
          </p:grpSpPr>
          <p:sp>
            <p:nvSpPr>
              <p:cNvPr id="51" name="AutoShape 5"/>
              <p:cNvSpPr>
                <a:spLocks noChangeArrowheads="1"/>
              </p:cNvSpPr>
              <p:nvPr/>
            </p:nvSpPr>
            <p:spPr bwMode="gray">
              <a:xfrm>
                <a:off x="2644" y="2932"/>
                <a:ext cx="563" cy="438"/>
              </a:xfrm>
              <a:prstGeom prst="diamond">
                <a:avLst/>
              </a:prstGeom>
              <a:solidFill>
                <a:srgbClr val="4D4D4D"/>
              </a:solidFill>
              <a:ln w="9525" algn="ctr">
                <a:miter lim="800000"/>
                <a:headEnd/>
                <a:tailEnd/>
              </a:ln>
              <a:effectLst/>
              <a:scene3d>
                <a:camera prst="legacyObliqueBottom"/>
                <a:lightRig rig="legacyFlat2" dir="t"/>
              </a:scene3d>
              <a:sp3d extrusionH="163500" prstMaterial="legacyMatte">
                <a:bevelT w="13500" h="13500" prst="angle"/>
                <a:bevelB w="13500" h="13500" prst="angle"/>
                <a:extrusionClr>
                  <a:srgbClr val="4D4D4D"/>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52" name="AutoShape 6"/>
              <p:cNvSpPr>
                <a:spLocks noChangeArrowheads="1"/>
              </p:cNvSpPr>
              <p:nvPr/>
            </p:nvSpPr>
            <p:spPr bwMode="gray">
              <a:xfrm>
                <a:off x="2644" y="2889"/>
                <a:ext cx="563" cy="440"/>
              </a:xfrm>
              <a:prstGeom prst="diamond">
                <a:avLst/>
              </a:prstGeom>
              <a:solidFill>
                <a:srgbClr val="969696"/>
              </a:solidFill>
              <a:ln w="9525" algn="ctr">
                <a:miter lim="800000"/>
                <a:headEnd/>
                <a:tailEnd/>
              </a:ln>
              <a:effectLst/>
              <a:scene3d>
                <a:camera prst="legacyObliqueBottom"/>
                <a:lightRig rig="legacyFlat2" dir="t"/>
              </a:scene3d>
              <a:sp3d extrusionH="163500" prstMaterial="legacyMatte">
                <a:bevelT w="13500" h="13500" prst="angle"/>
                <a:bevelB w="13500" h="13500" prst="angle"/>
                <a:extrusionClr>
                  <a:srgbClr val="969696"/>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53" name="AutoShape 7"/>
              <p:cNvSpPr>
                <a:spLocks noChangeArrowheads="1"/>
              </p:cNvSpPr>
              <p:nvPr/>
            </p:nvSpPr>
            <p:spPr bwMode="gray">
              <a:xfrm>
                <a:off x="2644" y="2841"/>
                <a:ext cx="563" cy="438"/>
              </a:xfrm>
              <a:prstGeom prst="diamond">
                <a:avLst/>
              </a:prstGeom>
              <a:gradFill rotWithShape="1">
                <a:gsLst>
                  <a:gs pos="0">
                    <a:srgbClr val="B2B2B2"/>
                  </a:gs>
                  <a:gs pos="100000">
                    <a:srgbClr val="B2B2B2">
                      <a:gamma/>
                      <a:shade val="96078"/>
                      <a:invGamma/>
                    </a:srgbClr>
                  </a:gs>
                </a:gsLst>
                <a:lin ang="5400000" scaled="1"/>
              </a:gradFill>
              <a:ln w="9525" algn="ctr">
                <a:miter lim="800000"/>
                <a:headEnd/>
                <a:tailEnd/>
              </a:ln>
              <a:effectLst/>
              <a:scene3d>
                <a:camera prst="legacyObliqueBottom"/>
                <a:lightRig rig="legacyFlat2" dir="t"/>
              </a:scene3d>
              <a:sp3d extrusionH="163500" prstMaterial="legacyMatte">
                <a:bevelT w="13500" h="13500" prst="angle"/>
                <a:bevelB w="13500" h="13500" prst="angle"/>
                <a:extrusionClr>
                  <a:srgbClr val="B2B2B2"/>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grpSp>
        <p:grpSp>
          <p:nvGrpSpPr>
            <p:cNvPr id="21509" name="Group 8"/>
            <p:cNvGrpSpPr>
              <a:grpSpLocks/>
            </p:cNvGrpSpPr>
            <p:nvPr/>
          </p:nvGrpSpPr>
          <p:grpSpPr bwMode="auto">
            <a:xfrm>
              <a:off x="2770" y="1110"/>
              <a:ext cx="1503" cy="1320"/>
              <a:chOff x="2897" y="845"/>
              <a:chExt cx="1743" cy="1611"/>
            </a:xfrm>
          </p:grpSpPr>
          <p:sp>
            <p:nvSpPr>
              <p:cNvPr id="48" name="AutoShape 9"/>
              <p:cNvSpPr>
                <a:spLocks noChangeArrowheads="1"/>
              </p:cNvSpPr>
              <p:nvPr/>
            </p:nvSpPr>
            <p:spPr bwMode="gray">
              <a:xfrm>
                <a:off x="2897" y="1109"/>
                <a:ext cx="1731" cy="1347"/>
              </a:xfrm>
              <a:prstGeom prst="diamond">
                <a:avLst/>
              </a:prstGeom>
              <a:solidFill>
                <a:srgbClr val="FFFFCC"/>
              </a:solidFill>
              <a:ln w="9525" algn="ctr">
                <a:miter lim="800000"/>
                <a:headEnd/>
                <a:tailEnd/>
              </a:ln>
              <a:effectLst/>
              <a:scene3d>
                <a:camera prst="legacyObliqueBottom"/>
                <a:lightRig rig="legacyFlat2" dir="t"/>
              </a:scene3d>
              <a:sp3d extrusionH="227000" prstMaterial="legacyMatte">
                <a:bevelT w="13500" h="13500" prst="angle"/>
                <a:bevelB w="13500" h="13500" prst="angle"/>
                <a:extrusionClr>
                  <a:srgbClr val="FFFFCC"/>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49" name="AutoShape 10"/>
              <p:cNvSpPr>
                <a:spLocks noChangeArrowheads="1"/>
              </p:cNvSpPr>
              <p:nvPr/>
            </p:nvSpPr>
            <p:spPr bwMode="gray">
              <a:xfrm>
                <a:off x="2898" y="966"/>
                <a:ext cx="1731" cy="1347"/>
              </a:xfrm>
              <a:prstGeom prst="diamond">
                <a:avLst/>
              </a:prstGeom>
              <a:solidFill>
                <a:srgbClr val="FFCC66"/>
              </a:solidFill>
              <a:ln w="9525" algn="ctr">
                <a:miter lim="800000"/>
                <a:headEnd/>
                <a:tailEnd/>
              </a:ln>
              <a:effectLst/>
              <a:scene3d>
                <a:camera prst="legacyObliqueBottom"/>
                <a:lightRig rig="legacyFlat2" dir="t"/>
              </a:scene3d>
              <a:sp3d extrusionH="227000" prstMaterial="legacyMatte">
                <a:bevelT w="13500" h="13500" prst="angle"/>
                <a:bevelB w="13500" h="13500" prst="angle"/>
                <a:extrusionClr>
                  <a:srgbClr val="FFCC66"/>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50" name="AutoShape 11"/>
              <p:cNvSpPr>
                <a:spLocks noChangeArrowheads="1"/>
              </p:cNvSpPr>
              <p:nvPr/>
            </p:nvSpPr>
            <p:spPr bwMode="gray">
              <a:xfrm>
                <a:off x="2909" y="845"/>
                <a:ext cx="1731" cy="1347"/>
              </a:xfrm>
              <a:prstGeom prst="diamond">
                <a:avLst/>
              </a:prstGeom>
              <a:gradFill rotWithShape="1">
                <a:gsLst>
                  <a:gs pos="0">
                    <a:srgbClr val="FF9900">
                      <a:gamma/>
                      <a:shade val="66275"/>
                      <a:invGamma/>
                    </a:srgbClr>
                  </a:gs>
                  <a:gs pos="100000">
                    <a:srgbClr val="FF9900"/>
                  </a:gs>
                </a:gsLst>
                <a:lin ang="5400000" scaled="1"/>
              </a:gradFill>
              <a:ln w="9525" algn="ctr">
                <a:miter lim="800000"/>
                <a:headEnd/>
                <a:tailEnd/>
              </a:ln>
              <a:effectLst/>
              <a:scene3d>
                <a:camera prst="legacyObliqueBottom"/>
                <a:lightRig rig="legacyFlat2" dir="t"/>
              </a:scene3d>
              <a:sp3d extrusionH="227000" prstMaterial="legacyMatte">
                <a:bevelT w="13500" h="13500" prst="angle"/>
                <a:bevelB w="13500" h="13500" prst="angle"/>
                <a:extrusionClr>
                  <a:srgbClr val="FF9900"/>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grpSp>
        <p:grpSp>
          <p:nvGrpSpPr>
            <p:cNvPr id="21510" name="Group 12"/>
            <p:cNvGrpSpPr>
              <a:grpSpLocks/>
            </p:cNvGrpSpPr>
            <p:nvPr/>
          </p:nvGrpSpPr>
          <p:grpSpPr bwMode="auto">
            <a:xfrm>
              <a:off x="1281" y="1104"/>
              <a:ext cx="1503" cy="1312"/>
              <a:chOff x="1179" y="849"/>
              <a:chExt cx="1743" cy="1601"/>
            </a:xfrm>
          </p:grpSpPr>
          <p:sp>
            <p:nvSpPr>
              <p:cNvPr id="45" name="AutoShape 13"/>
              <p:cNvSpPr>
                <a:spLocks noChangeArrowheads="1"/>
              </p:cNvSpPr>
              <p:nvPr/>
            </p:nvSpPr>
            <p:spPr bwMode="gray">
              <a:xfrm>
                <a:off x="1179" y="1103"/>
                <a:ext cx="1731" cy="1347"/>
              </a:xfrm>
              <a:prstGeom prst="diamond">
                <a:avLst/>
              </a:prstGeom>
              <a:solidFill>
                <a:srgbClr val="CCECFF"/>
              </a:solidFill>
              <a:ln w="9525" algn="ctr">
                <a:miter lim="800000"/>
                <a:headEnd/>
                <a:tailEnd/>
              </a:ln>
              <a:effectLst/>
              <a:scene3d>
                <a:camera prst="legacyObliqueBottom"/>
                <a:lightRig rig="legacyFlat2" dir="t"/>
              </a:scene3d>
              <a:sp3d extrusionH="227000" prstMaterial="legacyMatte">
                <a:bevelT w="13500" h="13500" prst="angle"/>
                <a:bevelB w="13500" h="13500" prst="angle"/>
                <a:extrusionClr>
                  <a:srgbClr val="CCECFF"/>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46" name="AutoShape 14"/>
              <p:cNvSpPr>
                <a:spLocks noChangeArrowheads="1"/>
              </p:cNvSpPr>
              <p:nvPr/>
            </p:nvSpPr>
            <p:spPr bwMode="gray">
              <a:xfrm>
                <a:off x="1180" y="970"/>
                <a:ext cx="1731" cy="1347"/>
              </a:xfrm>
              <a:prstGeom prst="diamond">
                <a:avLst/>
              </a:prstGeom>
              <a:solidFill>
                <a:srgbClr val="CC99FF"/>
              </a:solidFill>
              <a:ln w="9525" algn="ctr">
                <a:miter lim="800000"/>
                <a:headEnd/>
                <a:tailEnd/>
              </a:ln>
              <a:effectLst/>
              <a:scene3d>
                <a:camera prst="legacyObliqueBottom"/>
                <a:lightRig rig="legacyFlat2" dir="t"/>
              </a:scene3d>
              <a:sp3d extrusionH="227000" prstMaterial="legacyMatte">
                <a:bevelT w="13500" h="13500" prst="angle"/>
                <a:bevelB w="13500" h="13500" prst="angle"/>
                <a:extrusionClr>
                  <a:srgbClr val="CC99FF"/>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47" name="AutoShape 15"/>
              <p:cNvSpPr>
                <a:spLocks noChangeArrowheads="1"/>
              </p:cNvSpPr>
              <p:nvPr/>
            </p:nvSpPr>
            <p:spPr bwMode="gray">
              <a:xfrm>
                <a:off x="1191" y="849"/>
                <a:ext cx="1731" cy="1347"/>
              </a:xfrm>
              <a:prstGeom prst="diamond">
                <a:avLst/>
              </a:prstGeom>
              <a:gradFill rotWithShape="1">
                <a:gsLst>
                  <a:gs pos="0">
                    <a:srgbClr val="666699">
                      <a:gamma/>
                      <a:shade val="56078"/>
                      <a:invGamma/>
                    </a:srgbClr>
                  </a:gs>
                  <a:gs pos="100000">
                    <a:srgbClr val="666699"/>
                  </a:gs>
                </a:gsLst>
                <a:lin ang="5400000" scaled="1"/>
              </a:gradFill>
              <a:ln w="9525" algn="ctr">
                <a:miter lim="800000"/>
                <a:headEnd/>
                <a:tailEnd/>
              </a:ln>
              <a:effectLst/>
              <a:scene3d>
                <a:camera prst="legacyObliqueBottom"/>
                <a:lightRig rig="legacyFlat2" dir="t"/>
              </a:scene3d>
              <a:sp3d extrusionH="227000" prstMaterial="legacyMatte">
                <a:bevelT w="13500" h="13500" prst="angle"/>
                <a:bevelB w="13500" h="13500" prst="angle"/>
                <a:extrusionClr>
                  <a:srgbClr val="666699"/>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grpSp>
        <p:sp>
          <p:nvSpPr>
            <p:cNvPr id="8" name="Rectangle 16"/>
            <p:cNvSpPr>
              <a:spLocks noChangeArrowheads="1"/>
            </p:cNvSpPr>
            <p:nvPr/>
          </p:nvSpPr>
          <p:spPr bwMode="gray">
            <a:xfrm>
              <a:off x="1699" y="1624"/>
              <a:ext cx="763" cy="252"/>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zh-CN" altLang="en-US" sz="2000" kern="0" dirty="0">
                  <a:ln w="18415" cmpd="sng">
                    <a:solidFill>
                      <a:srgbClr val="FFFFFF"/>
                    </a:solidFill>
                    <a:prstDash val="solid"/>
                  </a:ln>
                  <a:solidFill>
                    <a:srgbClr val="FFFFFF"/>
                  </a:solidFill>
                  <a:latin typeface="黑体" pitchFamily="49" charset="-122"/>
                  <a:ea typeface="黑体" pitchFamily="49" charset="-122"/>
                </a:rPr>
                <a:t>范围深广</a:t>
              </a:r>
              <a:endParaRPr lang="en-US" altLang="zh-CN" sz="2000" kern="0" dirty="0">
                <a:ln w="18415" cmpd="sng">
                  <a:solidFill>
                    <a:srgbClr val="FFFFFF"/>
                  </a:solidFill>
                  <a:prstDash val="solid"/>
                </a:ln>
                <a:solidFill>
                  <a:srgbClr val="FFFFFF"/>
                </a:solidFill>
                <a:latin typeface="黑体" pitchFamily="49" charset="-122"/>
                <a:ea typeface="黑体" pitchFamily="49" charset="-122"/>
              </a:endParaRPr>
            </a:p>
          </p:txBody>
        </p:sp>
        <p:sp>
          <p:nvSpPr>
            <p:cNvPr id="9" name="Rectangle 17"/>
            <p:cNvSpPr>
              <a:spLocks noChangeArrowheads="1"/>
            </p:cNvSpPr>
            <p:nvPr/>
          </p:nvSpPr>
          <p:spPr bwMode="gray">
            <a:xfrm>
              <a:off x="3180" y="1578"/>
              <a:ext cx="763" cy="252"/>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zh-CN" altLang="en-US" sz="2000" kern="0" dirty="0">
                  <a:ln w="18415" cmpd="sng">
                    <a:solidFill>
                      <a:srgbClr val="FFFFFF"/>
                    </a:solidFill>
                    <a:prstDash val="solid"/>
                  </a:ln>
                  <a:solidFill>
                    <a:srgbClr val="FFFFFF"/>
                  </a:solidFill>
                  <a:latin typeface="黑体" pitchFamily="49" charset="-122"/>
                  <a:ea typeface="黑体" pitchFamily="49" charset="-122"/>
                </a:rPr>
                <a:t>内容权威</a:t>
              </a:r>
              <a:endParaRPr lang="en-US" altLang="zh-CN" sz="2000" kern="0" dirty="0">
                <a:ln w="18415" cmpd="sng">
                  <a:solidFill>
                    <a:srgbClr val="FFFFFF"/>
                  </a:solidFill>
                  <a:prstDash val="solid"/>
                </a:ln>
                <a:solidFill>
                  <a:srgbClr val="FFFFFF"/>
                </a:solidFill>
                <a:latin typeface="黑体" pitchFamily="49" charset="-122"/>
                <a:ea typeface="黑体" pitchFamily="49" charset="-122"/>
              </a:endParaRPr>
            </a:p>
          </p:txBody>
        </p:sp>
        <p:sp>
          <p:nvSpPr>
            <p:cNvPr id="10" name="Rectangle 18"/>
            <p:cNvSpPr>
              <a:spLocks noChangeArrowheads="1"/>
            </p:cNvSpPr>
            <p:nvPr/>
          </p:nvSpPr>
          <p:spPr bwMode="gray">
            <a:xfrm>
              <a:off x="2372" y="2275"/>
              <a:ext cx="767" cy="252"/>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zh-CN" altLang="en-US" sz="20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资源特点</a:t>
              </a:r>
              <a:endParaRPr lang="zh-CN" altLang="en-US" sz="20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endParaRPr>
            </a:p>
          </p:txBody>
        </p:sp>
        <p:sp>
          <p:nvSpPr>
            <p:cNvPr id="11" name="Oval 19"/>
            <p:cNvSpPr>
              <a:spLocks noChangeArrowheads="1"/>
            </p:cNvSpPr>
            <p:nvPr/>
          </p:nvSpPr>
          <p:spPr bwMode="gray">
            <a:xfrm>
              <a:off x="1942" y="1290"/>
              <a:ext cx="303" cy="289"/>
            </a:xfrm>
            <a:prstGeom prst="ellipse">
              <a:avLst/>
            </a:prstGeom>
            <a:solidFill>
              <a:srgbClr val="CCCCFF"/>
            </a:solidFill>
            <a:ln w="9525" algn="ctr">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21515" name="Text Box 20"/>
            <p:cNvSpPr txBox="1">
              <a:spLocks noChangeArrowheads="1"/>
            </p:cNvSpPr>
            <p:nvPr/>
          </p:nvSpPr>
          <p:spPr bwMode="gray">
            <a:xfrm>
              <a:off x="1987" y="1312"/>
              <a:ext cx="2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a:solidFill>
                    <a:srgbClr val="5F5F5F"/>
                  </a:solidFill>
                  <a:latin typeface="黑体" pitchFamily="49" charset="-122"/>
                  <a:ea typeface="黑体" pitchFamily="49" charset="-122"/>
                </a:rPr>
                <a:t>A</a:t>
              </a:r>
            </a:p>
          </p:txBody>
        </p:sp>
        <p:sp>
          <p:nvSpPr>
            <p:cNvPr id="13" name="Oval 21"/>
            <p:cNvSpPr>
              <a:spLocks noChangeArrowheads="1"/>
            </p:cNvSpPr>
            <p:nvPr/>
          </p:nvSpPr>
          <p:spPr bwMode="gray">
            <a:xfrm>
              <a:off x="3430" y="1290"/>
              <a:ext cx="304" cy="289"/>
            </a:xfrm>
            <a:prstGeom prst="ellipse">
              <a:avLst/>
            </a:prstGeom>
            <a:solidFill>
              <a:srgbClr val="FFCC99"/>
            </a:solidFill>
            <a:ln w="9525" algn="ctr">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21517" name="Text Box 22"/>
            <p:cNvSpPr txBox="1">
              <a:spLocks noChangeArrowheads="1"/>
            </p:cNvSpPr>
            <p:nvPr/>
          </p:nvSpPr>
          <p:spPr bwMode="gray">
            <a:xfrm>
              <a:off x="3478" y="1314"/>
              <a:ext cx="2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a:solidFill>
                    <a:srgbClr val="5F5F5F"/>
                  </a:solidFill>
                  <a:latin typeface="黑体" pitchFamily="49" charset="-122"/>
                  <a:ea typeface="黑体" pitchFamily="49" charset="-122"/>
                </a:rPr>
                <a:t>B</a:t>
              </a:r>
            </a:p>
          </p:txBody>
        </p:sp>
        <p:grpSp>
          <p:nvGrpSpPr>
            <p:cNvPr id="21518" name="Group 23"/>
            <p:cNvGrpSpPr>
              <a:grpSpLocks/>
            </p:cNvGrpSpPr>
            <p:nvPr/>
          </p:nvGrpSpPr>
          <p:grpSpPr bwMode="auto">
            <a:xfrm>
              <a:off x="3537" y="2175"/>
              <a:ext cx="486" cy="434"/>
              <a:chOff x="2644" y="2841"/>
              <a:chExt cx="563" cy="529"/>
            </a:xfrm>
          </p:grpSpPr>
          <p:sp>
            <p:nvSpPr>
              <p:cNvPr id="42" name="AutoShape 24"/>
              <p:cNvSpPr>
                <a:spLocks noChangeArrowheads="1"/>
              </p:cNvSpPr>
              <p:nvPr/>
            </p:nvSpPr>
            <p:spPr bwMode="gray">
              <a:xfrm>
                <a:off x="2644" y="2932"/>
                <a:ext cx="563" cy="438"/>
              </a:xfrm>
              <a:prstGeom prst="diamond">
                <a:avLst/>
              </a:prstGeom>
              <a:solidFill>
                <a:srgbClr val="4D4D4D"/>
              </a:solidFill>
              <a:ln w="9525" algn="ctr">
                <a:miter lim="800000"/>
                <a:headEnd/>
                <a:tailEnd/>
              </a:ln>
              <a:effectLst/>
              <a:scene3d>
                <a:camera prst="legacyObliqueBottom"/>
                <a:lightRig rig="legacyFlat2" dir="t"/>
              </a:scene3d>
              <a:sp3d extrusionH="163500" prstMaterial="legacyMatte">
                <a:bevelT w="13500" h="13500" prst="angle"/>
                <a:bevelB w="13500" h="13500" prst="angle"/>
                <a:extrusionClr>
                  <a:srgbClr val="4D4D4D"/>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43" name="AutoShape 25"/>
              <p:cNvSpPr>
                <a:spLocks noChangeArrowheads="1"/>
              </p:cNvSpPr>
              <p:nvPr/>
            </p:nvSpPr>
            <p:spPr bwMode="gray">
              <a:xfrm>
                <a:off x="2644" y="2889"/>
                <a:ext cx="563" cy="440"/>
              </a:xfrm>
              <a:prstGeom prst="diamond">
                <a:avLst/>
              </a:prstGeom>
              <a:solidFill>
                <a:srgbClr val="969696"/>
              </a:solidFill>
              <a:ln w="9525" algn="ctr">
                <a:miter lim="800000"/>
                <a:headEnd/>
                <a:tailEnd/>
              </a:ln>
              <a:effectLst/>
              <a:scene3d>
                <a:camera prst="legacyObliqueBottom"/>
                <a:lightRig rig="legacyFlat2" dir="t"/>
              </a:scene3d>
              <a:sp3d extrusionH="163500" prstMaterial="legacyMatte">
                <a:bevelT w="13500" h="13500" prst="angle"/>
                <a:bevelB w="13500" h="13500" prst="angle"/>
                <a:extrusionClr>
                  <a:srgbClr val="969696"/>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44" name="AutoShape 26"/>
              <p:cNvSpPr>
                <a:spLocks noChangeArrowheads="1"/>
              </p:cNvSpPr>
              <p:nvPr/>
            </p:nvSpPr>
            <p:spPr bwMode="gray">
              <a:xfrm>
                <a:off x="2644" y="2841"/>
                <a:ext cx="563" cy="438"/>
              </a:xfrm>
              <a:prstGeom prst="diamond">
                <a:avLst/>
              </a:prstGeom>
              <a:gradFill rotWithShape="1">
                <a:gsLst>
                  <a:gs pos="0">
                    <a:srgbClr val="B2B2B2"/>
                  </a:gs>
                  <a:gs pos="100000">
                    <a:srgbClr val="B2B2B2">
                      <a:gamma/>
                      <a:tint val="93725"/>
                      <a:invGamma/>
                    </a:srgbClr>
                  </a:gs>
                </a:gsLst>
                <a:lin ang="5400000" scaled="1"/>
              </a:gradFill>
              <a:ln w="9525" algn="ctr">
                <a:miter lim="800000"/>
                <a:headEnd/>
                <a:tailEnd/>
              </a:ln>
              <a:effectLst/>
              <a:scene3d>
                <a:camera prst="legacyObliqueBottom"/>
                <a:lightRig rig="legacyFlat2" dir="t"/>
              </a:scene3d>
              <a:sp3d extrusionH="163500" prstMaterial="legacyMatte">
                <a:bevelT w="13500" h="13500" prst="angle"/>
                <a:bevelB w="13500" h="13500" prst="angle"/>
                <a:extrusionClr>
                  <a:srgbClr val="B2B2B2"/>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grpSp>
        <p:grpSp>
          <p:nvGrpSpPr>
            <p:cNvPr id="21519" name="Group 27"/>
            <p:cNvGrpSpPr>
              <a:grpSpLocks/>
            </p:cNvGrpSpPr>
            <p:nvPr/>
          </p:nvGrpSpPr>
          <p:grpSpPr bwMode="auto">
            <a:xfrm>
              <a:off x="2770" y="2361"/>
              <a:ext cx="1503" cy="1316"/>
              <a:chOff x="2916" y="2200"/>
              <a:chExt cx="1743" cy="1605"/>
            </a:xfrm>
          </p:grpSpPr>
          <p:sp>
            <p:nvSpPr>
              <p:cNvPr id="39" name="AutoShape 28"/>
              <p:cNvSpPr>
                <a:spLocks noChangeArrowheads="1"/>
              </p:cNvSpPr>
              <p:nvPr/>
            </p:nvSpPr>
            <p:spPr bwMode="gray">
              <a:xfrm>
                <a:off x="2916" y="2459"/>
                <a:ext cx="1731" cy="1346"/>
              </a:xfrm>
              <a:prstGeom prst="diamond">
                <a:avLst/>
              </a:prstGeom>
              <a:solidFill>
                <a:srgbClr val="CCFFFF"/>
              </a:solidFill>
              <a:ln w="9525" algn="ctr">
                <a:miter lim="800000"/>
                <a:headEnd/>
                <a:tailEnd/>
              </a:ln>
              <a:effectLst/>
              <a:scene3d>
                <a:camera prst="legacyObliqueBottom"/>
                <a:lightRig rig="legacyFlat2" dir="t"/>
              </a:scene3d>
              <a:sp3d extrusionH="227000" prstMaterial="legacyMatte">
                <a:bevelT w="13500" h="13500" prst="angle"/>
                <a:bevelB w="13500" h="13500" prst="angle"/>
                <a:extrusionClr>
                  <a:srgbClr val="CCFFFF"/>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40" name="AutoShape 29"/>
              <p:cNvSpPr>
                <a:spLocks noChangeArrowheads="1"/>
              </p:cNvSpPr>
              <p:nvPr/>
            </p:nvSpPr>
            <p:spPr bwMode="gray">
              <a:xfrm>
                <a:off x="2917" y="2328"/>
                <a:ext cx="1731" cy="1346"/>
              </a:xfrm>
              <a:prstGeom prst="diamond">
                <a:avLst/>
              </a:prstGeom>
              <a:solidFill>
                <a:srgbClr val="33CCFF"/>
              </a:solidFill>
              <a:ln w="9525" algn="ctr">
                <a:miter lim="800000"/>
                <a:headEnd/>
                <a:tailEnd/>
              </a:ln>
              <a:effectLst/>
              <a:scene3d>
                <a:camera prst="legacyObliqueBottom"/>
                <a:lightRig rig="legacyFlat2" dir="t"/>
              </a:scene3d>
              <a:sp3d extrusionH="227000" prstMaterial="legacyMatte">
                <a:bevelT w="13500" h="13500" prst="angle"/>
                <a:bevelB w="13500" h="13500" prst="angle"/>
                <a:extrusionClr>
                  <a:srgbClr val="33CCFF"/>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41" name="AutoShape 30"/>
              <p:cNvSpPr>
                <a:spLocks noChangeArrowheads="1"/>
              </p:cNvSpPr>
              <p:nvPr/>
            </p:nvSpPr>
            <p:spPr bwMode="gray">
              <a:xfrm>
                <a:off x="2928" y="2200"/>
                <a:ext cx="1731" cy="1346"/>
              </a:xfrm>
              <a:prstGeom prst="diamond">
                <a:avLst/>
              </a:prstGeom>
              <a:gradFill rotWithShape="1">
                <a:gsLst>
                  <a:gs pos="0">
                    <a:srgbClr val="0099CC">
                      <a:gamma/>
                      <a:shade val="66275"/>
                      <a:invGamma/>
                    </a:srgbClr>
                  </a:gs>
                  <a:gs pos="100000">
                    <a:srgbClr val="0099CC"/>
                  </a:gs>
                </a:gsLst>
                <a:lin ang="5400000" scaled="1"/>
              </a:gradFill>
              <a:ln w="9525" algn="ctr">
                <a:miter lim="800000"/>
                <a:headEnd/>
                <a:tailEnd/>
              </a:ln>
              <a:effectLst/>
              <a:scene3d>
                <a:camera prst="legacyObliqueBottom"/>
                <a:lightRig rig="legacyFlat2" dir="t"/>
              </a:scene3d>
              <a:sp3d extrusionH="227000" prstMaterial="legacyMatte">
                <a:bevelT w="13500" h="13500" prst="angle"/>
                <a:bevelB w="13500" h="13500" prst="angle"/>
                <a:extrusionClr>
                  <a:srgbClr val="0099CC"/>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grpSp>
        <p:sp>
          <p:nvSpPr>
            <p:cNvPr id="17" name="Rectangle 31"/>
            <p:cNvSpPr>
              <a:spLocks noChangeArrowheads="1"/>
            </p:cNvSpPr>
            <p:nvPr/>
          </p:nvSpPr>
          <p:spPr bwMode="gray">
            <a:xfrm>
              <a:off x="3103" y="2886"/>
              <a:ext cx="924" cy="252"/>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zh-CN" altLang="en-US" sz="2000" kern="0" dirty="0" smtClean="0">
                  <a:ln w="18415" cmpd="sng">
                    <a:solidFill>
                      <a:srgbClr val="FFFFFF"/>
                    </a:solidFill>
                    <a:prstDash val="solid"/>
                  </a:ln>
                  <a:solidFill>
                    <a:srgbClr val="FFFFFF"/>
                  </a:solidFill>
                  <a:latin typeface="黑体" pitchFamily="49" charset="-122"/>
                  <a:ea typeface="黑体" pitchFamily="49" charset="-122"/>
                </a:rPr>
                <a:t>数据质量高</a:t>
              </a:r>
              <a:endParaRPr lang="en-US" altLang="zh-CN" sz="2000" kern="0" dirty="0">
                <a:ln w="18415" cmpd="sng">
                  <a:solidFill>
                    <a:srgbClr val="FFFFFF"/>
                  </a:solidFill>
                  <a:prstDash val="solid"/>
                </a:ln>
                <a:solidFill>
                  <a:srgbClr val="FFFFFF"/>
                </a:solidFill>
                <a:latin typeface="黑体" pitchFamily="49" charset="-122"/>
                <a:ea typeface="黑体" pitchFamily="49" charset="-122"/>
              </a:endParaRPr>
            </a:p>
          </p:txBody>
        </p:sp>
        <p:sp>
          <p:nvSpPr>
            <p:cNvPr id="18" name="Oval 32"/>
            <p:cNvSpPr>
              <a:spLocks noChangeArrowheads="1"/>
            </p:cNvSpPr>
            <p:nvPr/>
          </p:nvSpPr>
          <p:spPr bwMode="gray">
            <a:xfrm>
              <a:off x="3422" y="2585"/>
              <a:ext cx="303" cy="289"/>
            </a:xfrm>
            <a:prstGeom prst="ellipse">
              <a:avLst/>
            </a:prstGeom>
            <a:solidFill>
              <a:srgbClr val="CCFFFF">
                <a:alpha val="80000"/>
              </a:srgbClr>
            </a:solidFill>
            <a:ln w="9525" algn="ctr">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21522" name="Text Box 33"/>
            <p:cNvSpPr txBox="1">
              <a:spLocks noChangeArrowheads="1"/>
            </p:cNvSpPr>
            <p:nvPr/>
          </p:nvSpPr>
          <p:spPr bwMode="gray">
            <a:xfrm>
              <a:off x="3475" y="2610"/>
              <a:ext cx="2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a:solidFill>
                    <a:srgbClr val="5F5F5F"/>
                  </a:solidFill>
                  <a:latin typeface="黑体" pitchFamily="49" charset="-122"/>
                  <a:ea typeface="黑体" pitchFamily="49" charset="-122"/>
                </a:rPr>
                <a:t>D</a:t>
              </a:r>
            </a:p>
          </p:txBody>
        </p:sp>
        <p:grpSp>
          <p:nvGrpSpPr>
            <p:cNvPr id="21523" name="Group 34"/>
            <p:cNvGrpSpPr>
              <a:grpSpLocks/>
            </p:cNvGrpSpPr>
            <p:nvPr/>
          </p:nvGrpSpPr>
          <p:grpSpPr bwMode="auto">
            <a:xfrm>
              <a:off x="1548" y="2211"/>
              <a:ext cx="486" cy="434"/>
              <a:chOff x="2644" y="2841"/>
              <a:chExt cx="563" cy="529"/>
            </a:xfrm>
          </p:grpSpPr>
          <p:sp>
            <p:nvSpPr>
              <p:cNvPr id="36" name="AutoShape 35"/>
              <p:cNvSpPr>
                <a:spLocks noChangeArrowheads="1"/>
              </p:cNvSpPr>
              <p:nvPr/>
            </p:nvSpPr>
            <p:spPr bwMode="gray">
              <a:xfrm>
                <a:off x="2644" y="2932"/>
                <a:ext cx="563" cy="438"/>
              </a:xfrm>
              <a:prstGeom prst="diamond">
                <a:avLst/>
              </a:prstGeom>
              <a:solidFill>
                <a:srgbClr val="4D4D4D"/>
              </a:solidFill>
              <a:ln w="9525" algn="ctr">
                <a:miter lim="800000"/>
                <a:headEnd/>
                <a:tailEnd/>
              </a:ln>
              <a:effectLst/>
              <a:scene3d>
                <a:camera prst="legacyObliqueBottom"/>
                <a:lightRig rig="legacyFlat2" dir="t"/>
              </a:scene3d>
              <a:sp3d extrusionH="163500" prstMaterial="legacyMatte">
                <a:bevelT w="13500" h="13500" prst="angle"/>
                <a:bevelB w="13500" h="13500" prst="angle"/>
                <a:extrusionClr>
                  <a:srgbClr val="4D4D4D"/>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37" name="AutoShape 36"/>
              <p:cNvSpPr>
                <a:spLocks noChangeArrowheads="1"/>
              </p:cNvSpPr>
              <p:nvPr/>
            </p:nvSpPr>
            <p:spPr bwMode="gray">
              <a:xfrm>
                <a:off x="2644" y="2889"/>
                <a:ext cx="563" cy="440"/>
              </a:xfrm>
              <a:prstGeom prst="diamond">
                <a:avLst/>
              </a:prstGeom>
              <a:solidFill>
                <a:srgbClr val="969696"/>
              </a:solidFill>
              <a:ln w="9525" algn="ctr">
                <a:miter lim="800000"/>
                <a:headEnd/>
                <a:tailEnd/>
              </a:ln>
              <a:effectLst/>
              <a:scene3d>
                <a:camera prst="legacyObliqueBottom"/>
                <a:lightRig rig="legacyFlat2" dir="t"/>
              </a:scene3d>
              <a:sp3d extrusionH="163500" prstMaterial="legacyMatte">
                <a:bevelT w="13500" h="13500" prst="angle"/>
                <a:bevelB w="13500" h="13500" prst="angle"/>
                <a:extrusionClr>
                  <a:srgbClr val="969696"/>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38" name="AutoShape 37"/>
              <p:cNvSpPr>
                <a:spLocks noChangeArrowheads="1"/>
              </p:cNvSpPr>
              <p:nvPr/>
            </p:nvSpPr>
            <p:spPr bwMode="gray">
              <a:xfrm>
                <a:off x="2644" y="2841"/>
                <a:ext cx="563" cy="438"/>
              </a:xfrm>
              <a:prstGeom prst="diamond">
                <a:avLst/>
              </a:prstGeom>
              <a:gradFill rotWithShape="1">
                <a:gsLst>
                  <a:gs pos="0">
                    <a:srgbClr val="B2B2B2"/>
                  </a:gs>
                  <a:gs pos="100000">
                    <a:srgbClr val="B2B2B2">
                      <a:gamma/>
                      <a:shade val="96078"/>
                      <a:invGamma/>
                    </a:srgbClr>
                  </a:gs>
                </a:gsLst>
                <a:lin ang="5400000" scaled="1"/>
              </a:gradFill>
              <a:ln w="9525" algn="ctr">
                <a:miter lim="800000"/>
                <a:headEnd/>
                <a:tailEnd/>
              </a:ln>
              <a:effectLst/>
              <a:scene3d>
                <a:camera prst="legacyObliqueBottom"/>
                <a:lightRig rig="legacyFlat2" dir="t"/>
              </a:scene3d>
              <a:sp3d extrusionH="163500" prstMaterial="legacyMatte">
                <a:bevelT w="13500" h="13500" prst="angle"/>
                <a:bevelB w="13500" h="13500" prst="angle"/>
                <a:extrusionClr>
                  <a:srgbClr val="B2B2B2"/>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grpSp>
        <p:grpSp>
          <p:nvGrpSpPr>
            <p:cNvPr id="21524" name="Group 38"/>
            <p:cNvGrpSpPr>
              <a:grpSpLocks/>
            </p:cNvGrpSpPr>
            <p:nvPr/>
          </p:nvGrpSpPr>
          <p:grpSpPr bwMode="auto">
            <a:xfrm>
              <a:off x="1280" y="2358"/>
              <a:ext cx="1503" cy="1311"/>
              <a:chOff x="1185" y="2205"/>
              <a:chExt cx="1743" cy="1600"/>
            </a:xfrm>
          </p:grpSpPr>
          <p:sp>
            <p:nvSpPr>
              <p:cNvPr id="33" name="AutoShape 39"/>
              <p:cNvSpPr>
                <a:spLocks noChangeArrowheads="1"/>
              </p:cNvSpPr>
              <p:nvPr/>
            </p:nvSpPr>
            <p:spPr bwMode="gray">
              <a:xfrm>
                <a:off x="1185" y="2456"/>
                <a:ext cx="1731" cy="1349"/>
              </a:xfrm>
              <a:prstGeom prst="diamond">
                <a:avLst/>
              </a:prstGeom>
              <a:solidFill>
                <a:srgbClr val="CCFFCC"/>
              </a:solidFill>
              <a:ln w="9525" algn="ctr">
                <a:miter lim="800000"/>
                <a:headEnd/>
                <a:tailEnd/>
              </a:ln>
              <a:effectLst/>
              <a:scene3d>
                <a:camera prst="legacyObliqueBottom"/>
                <a:lightRig rig="legacyFlat2" dir="t"/>
              </a:scene3d>
              <a:sp3d extrusionH="227000" prstMaterial="legacyMatte">
                <a:bevelT w="13500" h="13500" prst="angle"/>
                <a:bevelB w="13500" h="13500" prst="angle"/>
                <a:extrusionClr>
                  <a:srgbClr val="CCFFCC"/>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34" name="AutoShape 40"/>
              <p:cNvSpPr>
                <a:spLocks noChangeArrowheads="1"/>
              </p:cNvSpPr>
              <p:nvPr/>
            </p:nvSpPr>
            <p:spPr bwMode="gray">
              <a:xfrm>
                <a:off x="1186" y="2327"/>
                <a:ext cx="1731" cy="1347"/>
              </a:xfrm>
              <a:prstGeom prst="diamond">
                <a:avLst/>
              </a:prstGeom>
              <a:solidFill>
                <a:srgbClr val="66FF66"/>
              </a:solidFill>
              <a:ln w="9525" algn="ctr">
                <a:miter lim="800000"/>
                <a:headEnd/>
                <a:tailEnd/>
              </a:ln>
              <a:effectLst/>
              <a:scene3d>
                <a:camera prst="legacyObliqueBottom"/>
                <a:lightRig rig="legacyFlat2" dir="t"/>
              </a:scene3d>
              <a:sp3d extrusionH="227000" prstMaterial="legacyMatte">
                <a:bevelT w="13500" h="13500" prst="angle"/>
                <a:bevelB w="13500" h="13500" prst="angle"/>
                <a:extrusionClr>
                  <a:srgbClr val="66FF66"/>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35" name="AutoShape 41"/>
              <p:cNvSpPr>
                <a:spLocks noChangeArrowheads="1"/>
              </p:cNvSpPr>
              <p:nvPr/>
            </p:nvSpPr>
            <p:spPr bwMode="gray">
              <a:xfrm>
                <a:off x="1197" y="2205"/>
                <a:ext cx="1731" cy="1349"/>
              </a:xfrm>
              <a:prstGeom prst="diamond">
                <a:avLst/>
              </a:prstGeom>
              <a:gradFill rotWithShape="1">
                <a:gsLst>
                  <a:gs pos="0">
                    <a:srgbClr val="00CC66">
                      <a:gamma/>
                      <a:shade val="76078"/>
                      <a:invGamma/>
                    </a:srgbClr>
                  </a:gs>
                  <a:gs pos="100000">
                    <a:srgbClr val="00CC66"/>
                  </a:gs>
                </a:gsLst>
                <a:lin ang="5400000" scaled="1"/>
              </a:gradFill>
              <a:ln w="9525" algn="ctr">
                <a:miter lim="800000"/>
                <a:headEnd/>
                <a:tailEnd/>
              </a:ln>
              <a:effectLst/>
              <a:scene3d>
                <a:camera prst="legacyObliqueBottom"/>
                <a:lightRig rig="legacyFlat2" dir="t"/>
              </a:scene3d>
              <a:sp3d extrusionH="227000" prstMaterial="legacyMatte">
                <a:bevelT w="13500" h="13500" prst="angle"/>
                <a:bevelB w="13500" h="13500" prst="angle"/>
                <a:extrusionClr>
                  <a:srgbClr val="00CC66"/>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grpSp>
        <p:sp>
          <p:nvSpPr>
            <p:cNvPr id="22" name="Rectangle 42"/>
            <p:cNvSpPr>
              <a:spLocks noChangeArrowheads="1"/>
            </p:cNvSpPr>
            <p:nvPr/>
          </p:nvSpPr>
          <p:spPr bwMode="gray">
            <a:xfrm>
              <a:off x="1621" y="2886"/>
              <a:ext cx="924" cy="252"/>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zh-CN" altLang="en-US" sz="2000" kern="0" dirty="0" smtClean="0">
                  <a:ln w="18415" cmpd="sng">
                    <a:solidFill>
                      <a:srgbClr val="FFFFFF"/>
                    </a:solidFill>
                    <a:prstDash val="solid"/>
                  </a:ln>
                  <a:solidFill>
                    <a:srgbClr val="FFFFFF"/>
                  </a:solidFill>
                  <a:latin typeface="黑体" pitchFamily="49" charset="-122"/>
                  <a:ea typeface="黑体" pitchFamily="49" charset="-122"/>
                </a:rPr>
                <a:t>更新速度快</a:t>
              </a:r>
              <a:endParaRPr lang="en-US" altLang="zh-CN" sz="2000" kern="0" dirty="0">
                <a:ln w="18415" cmpd="sng">
                  <a:solidFill>
                    <a:srgbClr val="FFFFFF"/>
                  </a:solidFill>
                  <a:prstDash val="solid"/>
                </a:ln>
                <a:solidFill>
                  <a:srgbClr val="FFFFFF"/>
                </a:solidFill>
                <a:latin typeface="黑体" pitchFamily="49" charset="-122"/>
                <a:ea typeface="黑体" pitchFamily="49" charset="-122"/>
              </a:endParaRPr>
            </a:p>
          </p:txBody>
        </p:sp>
        <p:sp>
          <p:nvSpPr>
            <p:cNvPr id="23" name="Oval 43"/>
            <p:cNvSpPr>
              <a:spLocks noChangeArrowheads="1"/>
            </p:cNvSpPr>
            <p:nvPr/>
          </p:nvSpPr>
          <p:spPr bwMode="gray">
            <a:xfrm>
              <a:off x="1942" y="2585"/>
              <a:ext cx="303" cy="289"/>
            </a:xfrm>
            <a:prstGeom prst="ellipse">
              <a:avLst/>
            </a:prstGeom>
            <a:solidFill>
              <a:srgbClr val="CCFFCC">
                <a:alpha val="70000"/>
              </a:srgbClr>
            </a:solidFill>
            <a:ln w="9525" algn="ctr">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21527" name="Text Box 44"/>
            <p:cNvSpPr txBox="1">
              <a:spLocks noChangeArrowheads="1"/>
            </p:cNvSpPr>
            <p:nvPr/>
          </p:nvSpPr>
          <p:spPr bwMode="gray">
            <a:xfrm>
              <a:off x="1990" y="2612"/>
              <a:ext cx="2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zh-CN" sz="2400" b="1">
                  <a:solidFill>
                    <a:srgbClr val="5F5F5F"/>
                  </a:solidFill>
                  <a:latin typeface="黑体" pitchFamily="49" charset="-122"/>
                  <a:ea typeface="黑体" pitchFamily="49" charset="-122"/>
                </a:rPr>
                <a:t>C</a:t>
              </a:r>
            </a:p>
          </p:txBody>
        </p:sp>
        <p:grpSp>
          <p:nvGrpSpPr>
            <p:cNvPr id="21528" name="Group 45"/>
            <p:cNvGrpSpPr>
              <a:grpSpLocks/>
            </p:cNvGrpSpPr>
            <p:nvPr/>
          </p:nvGrpSpPr>
          <p:grpSpPr bwMode="auto">
            <a:xfrm>
              <a:off x="2514" y="3057"/>
              <a:ext cx="486" cy="434"/>
              <a:chOff x="2644" y="2841"/>
              <a:chExt cx="563" cy="529"/>
            </a:xfrm>
          </p:grpSpPr>
          <p:sp>
            <p:nvSpPr>
              <p:cNvPr id="30" name="AutoShape 46"/>
              <p:cNvSpPr>
                <a:spLocks noChangeArrowheads="1"/>
              </p:cNvSpPr>
              <p:nvPr/>
            </p:nvSpPr>
            <p:spPr bwMode="gray">
              <a:xfrm>
                <a:off x="2644" y="2932"/>
                <a:ext cx="563" cy="438"/>
              </a:xfrm>
              <a:prstGeom prst="diamond">
                <a:avLst/>
              </a:prstGeom>
              <a:solidFill>
                <a:srgbClr val="4D4D4D"/>
              </a:solidFill>
              <a:ln w="9525" algn="ctr">
                <a:miter lim="800000"/>
                <a:headEnd/>
                <a:tailEnd/>
              </a:ln>
              <a:effectLst/>
              <a:scene3d>
                <a:camera prst="legacyObliqueBottom"/>
                <a:lightRig rig="legacyFlat2" dir="t"/>
              </a:scene3d>
              <a:sp3d extrusionH="163500" prstMaterial="legacyMatte">
                <a:bevelT w="13500" h="13500" prst="angle"/>
                <a:bevelB w="13500" h="13500" prst="angle"/>
                <a:extrusionClr>
                  <a:srgbClr val="4D4D4D"/>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31" name="AutoShape 47"/>
              <p:cNvSpPr>
                <a:spLocks noChangeArrowheads="1"/>
              </p:cNvSpPr>
              <p:nvPr/>
            </p:nvSpPr>
            <p:spPr bwMode="gray">
              <a:xfrm>
                <a:off x="2644" y="2889"/>
                <a:ext cx="563" cy="440"/>
              </a:xfrm>
              <a:prstGeom prst="diamond">
                <a:avLst/>
              </a:prstGeom>
              <a:solidFill>
                <a:srgbClr val="969696"/>
              </a:solidFill>
              <a:ln w="9525" algn="ctr">
                <a:miter lim="800000"/>
                <a:headEnd/>
                <a:tailEnd/>
              </a:ln>
              <a:effectLst/>
              <a:scene3d>
                <a:camera prst="legacyObliqueBottom"/>
                <a:lightRig rig="legacyFlat2" dir="t"/>
              </a:scene3d>
              <a:sp3d extrusionH="163500" prstMaterial="legacyMatte">
                <a:bevelT w="13500" h="13500" prst="angle"/>
                <a:bevelB w="13500" h="13500" prst="angle"/>
                <a:extrusionClr>
                  <a:srgbClr val="969696"/>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sp>
            <p:nvSpPr>
              <p:cNvPr id="32" name="AutoShape 48"/>
              <p:cNvSpPr>
                <a:spLocks noChangeArrowheads="1"/>
              </p:cNvSpPr>
              <p:nvPr/>
            </p:nvSpPr>
            <p:spPr bwMode="gray">
              <a:xfrm>
                <a:off x="2644" y="2841"/>
                <a:ext cx="563" cy="438"/>
              </a:xfrm>
              <a:prstGeom prst="diamond">
                <a:avLst/>
              </a:prstGeom>
              <a:gradFill rotWithShape="1">
                <a:gsLst>
                  <a:gs pos="0">
                    <a:srgbClr val="B2B2B2"/>
                  </a:gs>
                  <a:gs pos="100000">
                    <a:srgbClr val="B2B2B2">
                      <a:gamma/>
                      <a:shade val="96078"/>
                      <a:invGamma/>
                    </a:srgbClr>
                  </a:gs>
                </a:gsLst>
                <a:lin ang="5400000" scaled="1"/>
              </a:gradFill>
              <a:ln w="9525" algn="ctr">
                <a:miter lim="800000"/>
                <a:headEnd/>
                <a:tailEnd/>
              </a:ln>
              <a:effectLst/>
              <a:scene3d>
                <a:camera prst="legacyObliqueBottom"/>
                <a:lightRig rig="legacyFlat2" dir="t"/>
              </a:scene3d>
              <a:sp3d extrusionH="163500" prstMaterial="legacyMatte">
                <a:bevelT w="13500" h="13500" prst="angle"/>
                <a:bevelB w="13500" h="13500" prst="angle"/>
                <a:extrusionClr>
                  <a:srgbClr val="B2B2B2"/>
                </a:extrusionClr>
              </a:sp3d>
            </p:spPr>
            <p:txBody>
              <a:bodyPr wrap="none" anchor="ctr">
                <a:flatTx/>
              </a:bodyPr>
              <a:lstStyle/>
              <a:p>
                <a:pPr fontAlgn="auto">
                  <a:spcBef>
                    <a:spcPts val="0"/>
                  </a:spcBef>
                  <a:spcAft>
                    <a:spcPts val="0"/>
                  </a:spcAft>
                  <a:defRPr/>
                </a:pPr>
                <a:endParaRPr lang="zh-CN" altLang="en-US" kern="0">
                  <a:solidFill>
                    <a:sysClr val="windowText" lastClr="000000"/>
                  </a:solidFill>
                  <a:latin typeface="黑体" pitchFamily="49" charset="-122"/>
                  <a:ea typeface="黑体" pitchFamily="49" charset="-122"/>
                </a:endParaRPr>
              </a:p>
            </p:txBody>
          </p:sp>
        </p:grpSp>
        <p:sp>
          <p:nvSpPr>
            <p:cNvPr id="26" name="Text Box 49"/>
            <p:cNvSpPr txBox="1">
              <a:spLocks noChangeArrowheads="1"/>
            </p:cNvSpPr>
            <p:nvPr/>
          </p:nvSpPr>
          <p:spPr bwMode="gray">
            <a:xfrm>
              <a:off x="4273" y="929"/>
              <a:ext cx="1277" cy="931"/>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zh-CN" altLang="en-US" kern="0" dirty="0">
                  <a:solidFill>
                    <a:srgbClr val="333333"/>
                  </a:solidFill>
                  <a:latin typeface="黑体" pitchFamily="49" charset="-122"/>
                  <a:ea typeface="黑体" pitchFamily="49" charset="-122"/>
                </a:rPr>
                <a:t>复印报刊资料系列刊物，系中国人民大学书报资料中心出版，在国内具有很高的学术地位。</a:t>
              </a:r>
            </a:p>
          </p:txBody>
        </p:sp>
        <p:sp>
          <p:nvSpPr>
            <p:cNvPr id="27" name="Text Box 50"/>
            <p:cNvSpPr txBox="1">
              <a:spLocks noChangeArrowheads="1"/>
            </p:cNvSpPr>
            <p:nvPr/>
          </p:nvSpPr>
          <p:spPr bwMode="gray">
            <a:xfrm>
              <a:off x="4307" y="2671"/>
              <a:ext cx="1277" cy="1280"/>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zh-CN" altLang="en-US" kern="0" dirty="0">
                  <a:solidFill>
                    <a:srgbClr val="333333"/>
                  </a:solidFill>
                  <a:latin typeface="黑体" pitchFamily="49" charset="-122"/>
                  <a:ea typeface="黑体" pitchFamily="49" charset="-122"/>
                </a:rPr>
                <a:t>执行严格信息检查制度，包括自检、互检和专人审校，由专职信息审校人员对已入库的信息进行准确性、安全性检查。</a:t>
              </a:r>
            </a:p>
          </p:txBody>
        </p:sp>
        <p:sp>
          <p:nvSpPr>
            <p:cNvPr id="28" name="Text Box 51"/>
            <p:cNvSpPr txBox="1">
              <a:spLocks noChangeArrowheads="1"/>
            </p:cNvSpPr>
            <p:nvPr/>
          </p:nvSpPr>
          <p:spPr bwMode="gray">
            <a:xfrm>
              <a:off x="126" y="965"/>
              <a:ext cx="1223" cy="1280"/>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zh-CN" altLang="en-US" kern="0" dirty="0">
                  <a:solidFill>
                    <a:srgbClr val="333333"/>
                  </a:solidFill>
                  <a:latin typeface="黑体" pitchFamily="49" charset="-122"/>
                  <a:ea typeface="黑体" pitchFamily="49" charset="-122"/>
                </a:rPr>
                <a:t>收录</a:t>
              </a:r>
              <a:r>
                <a:rPr lang="en-US" altLang="zh-CN" kern="0" dirty="0">
                  <a:solidFill>
                    <a:srgbClr val="333333"/>
                  </a:solidFill>
                  <a:latin typeface="黑体" pitchFamily="49" charset="-122"/>
                  <a:ea typeface="黑体" pitchFamily="49" charset="-122"/>
                </a:rPr>
                <a:t>1995</a:t>
              </a:r>
              <a:r>
                <a:rPr lang="zh-CN" altLang="en-US" kern="0" dirty="0">
                  <a:solidFill>
                    <a:srgbClr val="333333"/>
                  </a:solidFill>
                  <a:latin typeface="黑体" pitchFamily="49" charset="-122"/>
                  <a:ea typeface="黑体" pitchFamily="49" charset="-122"/>
                </a:rPr>
                <a:t>年至今国内公开出版的</a:t>
              </a:r>
              <a:r>
                <a:rPr lang="en-US" altLang="zh-CN" kern="0" dirty="0">
                  <a:solidFill>
                    <a:srgbClr val="333333"/>
                  </a:solidFill>
                  <a:latin typeface="黑体" pitchFamily="49" charset="-122"/>
                  <a:ea typeface="黑体" pitchFamily="49" charset="-122"/>
                </a:rPr>
                <a:t>3000</a:t>
              </a:r>
              <a:r>
                <a:rPr lang="zh-CN" altLang="en-US" kern="0" dirty="0">
                  <a:solidFill>
                    <a:srgbClr val="333333"/>
                  </a:solidFill>
                  <a:latin typeface="黑体" pitchFamily="49" charset="-122"/>
                  <a:ea typeface="黑体" pitchFamily="49" charset="-122"/>
                </a:rPr>
                <a:t>多种核心期刊与专业特刊的全文</a:t>
              </a:r>
              <a:r>
                <a:rPr lang="en-US" altLang="zh-CN" kern="0" dirty="0">
                  <a:solidFill>
                    <a:srgbClr val="333333"/>
                  </a:solidFill>
                  <a:latin typeface="黑体" pitchFamily="49" charset="-122"/>
                  <a:ea typeface="黑体" pitchFamily="49" charset="-122"/>
                </a:rPr>
                <a:t>,</a:t>
              </a:r>
              <a:r>
                <a:rPr lang="zh-CN" altLang="en-US" kern="0" dirty="0">
                  <a:solidFill>
                    <a:srgbClr val="333333"/>
                  </a:solidFill>
                  <a:latin typeface="黑体" pitchFamily="49" charset="-122"/>
                  <a:ea typeface="黑体" pitchFamily="49" charset="-122"/>
                </a:rPr>
                <a:t>所有</a:t>
              </a:r>
              <a:r>
                <a:rPr lang="en-US" altLang="zh-CN" kern="0" dirty="0">
                  <a:solidFill>
                    <a:srgbClr val="333333"/>
                  </a:solidFill>
                  <a:latin typeface="黑体" pitchFamily="49" charset="-122"/>
                  <a:ea typeface="黑体" pitchFamily="49" charset="-122"/>
                </a:rPr>
                <a:t>《</a:t>
              </a:r>
              <a:r>
                <a:rPr lang="zh-CN" altLang="en-US" kern="0" dirty="0">
                  <a:solidFill>
                    <a:srgbClr val="333333"/>
                  </a:solidFill>
                  <a:latin typeface="黑体" pitchFamily="49" charset="-122"/>
                  <a:ea typeface="黑体" pitchFamily="49" charset="-122"/>
                </a:rPr>
                <a:t>复印报刊资料</a:t>
              </a:r>
              <a:r>
                <a:rPr lang="en-US" altLang="zh-CN" kern="0" dirty="0">
                  <a:solidFill>
                    <a:srgbClr val="333333"/>
                  </a:solidFill>
                  <a:latin typeface="黑体" pitchFamily="49" charset="-122"/>
                  <a:ea typeface="黑体" pitchFamily="49" charset="-122"/>
                </a:rPr>
                <a:t>》</a:t>
              </a:r>
              <a:r>
                <a:rPr lang="zh-CN" altLang="en-US" kern="0" dirty="0">
                  <a:solidFill>
                    <a:srgbClr val="333333"/>
                  </a:solidFill>
                  <a:latin typeface="黑体" pitchFamily="49" charset="-122"/>
                  <a:ea typeface="黑体" pitchFamily="49" charset="-122"/>
                </a:rPr>
                <a:t>全文期刊数据</a:t>
              </a:r>
            </a:p>
          </p:txBody>
        </p:sp>
        <p:sp>
          <p:nvSpPr>
            <p:cNvPr id="29" name="Text Box 52"/>
            <p:cNvSpPr txBox="1">
              <a:spLocks noChangeArrowheads="1"/>
            </p:cNvSpPr>
            <p:nvPr/>
          </p:nvSpPr>
          <p:spPr bwMode="gray">
            <a:xfrm>
              <a:off x="136" y="2805"/>
              <a:ext cx="1223" cy="582"/>
            </a:xfrm>
            <a:prstGeom prst="rect">
              <a:avLst/>
            </a:prstGeom>
            <a:noFill/>
            <a:ln w="9525" algn="ctr">
              <a:noFill/>
              <a:miter lim="800000"/>
              <a:headEnd/>
              <a:tailEnd/>
            </a:ln>
            <a:effectLst/>
          </p:spPr>
          <p:txBody>
            <a:bodyPr>
              <a:spAutoFit/>
            </a:bodyPr>
            <a:lstStyle/>
            <a:p>
              <a:pPr fontAlgn="auto">
                <a:spcBef>
                  <a:spcPts val="0"/>
                </a:spcBef>
                <a:spcAft>
                  <a:spcPts val="0"/>
                </a:spcAft>
                <a:defRPr/>
              </a:pPr>
              <a:r>
                <a:rPr lang="zh-CN" altLang="en-US" kern="0" dirty="0">
                  <a:solidFill>
                    <a:srgbClr val="333333"/>
                  </a:solidFill>
                  <a:latin typeface="黑体" pitchFamily="49" charset="-122"/>
                  <a:ea typeface="黑体" pitchFamily="49" charset="-122"/>
                </a:rPr>
                <a:t>按照所对应专题刊物出版情况定时每周更新。</a:t>
              </a:r>
            </a:p>
          </p:txBody>
        </p:sp>
      </p:grpSp>
    </p:spTree>
    <p:extLst>
      <p:ext uri="{BB962C8B-B14F-4D97-AF65-F5344CB8AC3E}">
        <p14:creationId xmlns:p14="http://schemas.microsoft.com/office/powerpoint/2010/main" val="244718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anim calcmode="lin" valueType="num">
                                      <p:cBhvr>
                                        <p:cTn id="8" dur="500" fill="hold"/>
                                        <p:tgtEl>
                                          <p:spTgt spid="21507"/>
                                        </p:tgtEl>
                                        <p:attrNameLst>
                                          <p:attrName>ppt_x</p:attrName>
                                        </p:attrNameLst>
                                      </p:cBhvr>
                                      <p:tavLst>
                                        <p:tav tm="0">
                                          <p:val>
                                            <p:strVal val="#ppt_x"/>
                                          </p:val>
                                        </p:tav>
                                        <p:tav tm="100000">
                                          <p:val>
                                            <p:strVal val="#ppt_x"/>
                                          </p:val>
                                        </p:tav>
                                      </p:tavLst>
                                    </p:anim>
                                    <p:anim calcmode="lin" valueType="num">
                                      <p:cBhvr>
                                        <p:cTn id="9" dur="500" fill="hold"/>
                                        <p:tgtEl>
                                          <p:spTgt spid="21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5776" y="44624"/>
            <a:ext cx="5400774" cy="679450"/>
          </a:xfrm>
        </p:spPr>
        <p:txBody>
          <a:bodyPr rtlCol="0">
            <a:normAutofit/>
          </a:bodyPr>
          <a:lstStyle/>
          <a:p>
            <a:pPr fontAlgn="auto">
              <a:spcAft>
                <a:spcPts val="0"/>
              </a:spcAft>
              <a:defRPr/>
            </a:pPr>
            <a:r>
              <a:rPr lang="zh-CN" altLang="en-US" dirty="0" smtClean="0">
                <a:sym typeface="Arial" charset="0"/>
              </a:rPr>
              <a:t>重点</a:t>
            </a:r>
            <a:r>
              <a:rPr lang="zh-CN" altLang="en-US" dirty="0">
                <a:sym typeface="Arial" charset="0"/>
              </a:rPr>
              <a:t>期刊举例</a:t>
            </a:r>
          </a:p>
        </p:txBody>
      </p:sp>
      <p:pic>
        <p:nvPicPr>
          <p:cNvPr id="16393" name="Picture 9" descr="C:\Users\zhang_lu\AppData\Roaming\Tencent\Users\22980584\QQ\WinTemp\RichOle\`N}UF2_AE_@9@DQC~SB3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52" y="965433"/>
            <a:ext cx="13525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C:\Users\zhang_lu\AppData\Roaming\Tencent\Users\22980584\QQ\WinTemp\RichOle\$X8I7O84Q_`[M2XZ]7OR7{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19" y="1594867"/>
            <a:ext cx="13430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C:\Users\zhang_lu\AppData\Roaming\Tencent\Users\22980584\QQ\WinTemp\RichOle\B6KXBD_NL[I66VCHFAZ~}(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183" y="2242939"/>
            <a:ext cx="1333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5" descr="C:\Users\zhang_lu\AppData\Roaming\Tencent\Users\22980584\QQ\WinTemp\RichOle\L21L02]}VMBE1PBLLHE_MJ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8802" y="1006473"/>
            <a:ext cx="1333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6" descr="C:\Users\zhang_lu\AppData\Roaming\Tencent\Users\22980584\QQ\WinTemp\RichOle\35P04CBYS%@W4@TWFZL]FF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2339" y="1629436"/>
            <a:ext cx="1333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7" descr="C:\Users\zhang_lu\AppData\Roaming\Tencent\Users\22980584\QQ\WinTemp\RichOle\WF1_G[7C{L6DYSMT73$OA}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6631" y="2237756"/>
            <a:ext cx="13335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18" descr="C:\Users\zhang_lu\AppData\Roaming\Tencent\Users\22980584\QQ\WinTemp\RichOle\LLXPKT`TXCFB)_W}NK4RA)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2346" y="2828973"/>
            <a:ext cx="13525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0703" y="2871961"/>
            <a:ext cx="13430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0131" y="3259746"/>
            <a:ext cx="1368000" cy="194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45596" y="4002052"/>
            <a:ext cx="1368000" cy="194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117" y="3307167"/>
            <a:ext cx="1368000" cy="20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019" y="3940253"/>
            <a:ext cx="1368000" cy="196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9832" y="928425"/>
            <a:ext cx="1368000" cy="19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07477" y="3455258"/>
            <a:ext cx="1368000" cy="185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04826" y="3495485"/>
            <a:ext cx="1368000" cy="187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04372" y="4045647"/>
            <a:ext cx="1368000" cy="193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34802" y="4618434"/>
            <a:ext cx="1368000" cy="19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15019" y="4605021"/>
            <a:ext cx="1368000" cy="194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38928" y="4009406"/>
            <a:ext cx="1368000" cy="194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26184" y="920280"/>
            <a:ext cx="1368000" cy="194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 descr="C:\Users\zhang_lu\AppData\Roaming\Tencent\Users\22980584\QQ\WinTemp\RichOle\TZCGTORLEMEFEU740ZD3N}H.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59723" y="4600623"/>
            <a:ext cx="13239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3276" y="1753290"/>
            <a:ext cx="1368000" cy="177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223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393"/>
                                        </p:tgtEl>
                                        <p:attrNameLst>
                                          <p:attrName>style.visibility</p:attrName>
                                        </p:attrNameLst>
                                      </p:cBhvr>
                                      <p:to>
                                        <p:strVal val="visible"/>
                                      </p:to>
                                    </p:set>
                                    <p:anim calcmode="lin" valueType="num">
                                      <p:cBhvr>
                                        <p:cTn id="7" dur="500" fill="hold"/>
                                        <p:tgtEl>
                                          <p:spTgt spid="16393"/>
                                        </p:tgtEl>
                                        <p:attrNameLst>
                                          <p:attrName>ppt_w</p:attrName>
                                        </p:attrNameLst>
                                      </p:cBhvr>
                                      <p:tavLst>
                                        <p:tav tm="0">
                                          <p:val>
                                            <p:strVal val="#ppt_w*0.70"/>
                                          </p:val>
                                        </p:tav>
                                        <p:tav tm="100000">
                                          <p:val>
                                            <p:strVal val="#ppt_w"/>
                                          </p:val>
                                        </p:tav>
                                      </p:tavLst>
                                    </p:anim>
                                    <p:anim calcmode="lin" valueType="num">
                                      <p:cBhvr>
                                        <p:cTn id="8" dur="500" fill="hold"/>
                                        <p:tgtEl>
                                          <p:spTgt spid="16393"/>
                                        </p:tgtEl>
                                        <p:attrNameLst>
                                          <p:attrName>ppt_h</p:attrName>
                                        </p:attrNameLst>
                                      </p:cBhvr>
                                      <p:tavLst>
                                        <p:tav tm="0">
                                          <p:val>
                                            <p:strVal val="#ppt_h"/>
                                          </p:val>
                                        </p:tav>
                                        <p:tav tm="100000">
                                          <p:val>
                                            <p:strVal val="#ppt_h"/>
                                          </p:val>
                                        </p:tav>
                                      </p:tavLst>
                                    </p:anim>
                                    <p:animEffect transition="in" filter="fade">
                                      <p:cBhvr>
                                        <p:cTn id="9" dur="500"/>
                                        <p:tgtEl>
                                          <p:spTgt spid="16393"/>
                                        </p:tgtEl>
                                      </p:cBhvr>
                                    </p:animEffect>
                                  </p:childTnLst>
                                </p:cTn>
                              </p:par>
                              <p:par>
                                <p:cTn id="10" presetID="55" presetClass="entr" presetSubtype="0" fill="hold" nodeType="withEffect">
                                  <p:stCondLst>
                                    <p:cond delay="0"/>
                                  </p:stCondLst>
                                  <p:childTnLst>
                                    <p:set>
                                      <p:cBhvr>
                                        <p:cTn id="11" dur="1" fill="hold">
                                          <p:stCondLst>
                                            <p:cond delay="0"/>
                                          </p:stCondLst>
                                        </p:cTn>
                                        <p:tgtEl>
                                          <p:spTgt spid="16394"/>
                                        </p:tgtEl>
                                        <p:attrNameLst>
                                          <p:attrName>style.visibility</p:attrName>
                                        </p:attrNameLst>
                                      </p:cBhvr>
                                      <p:to>
                                        <p:strVal val="visible"/>
                                      </p:to>
                                    </p:set>
                                    <p:anim calcmode="lin" valueType="num">
                                      <p:cBhvr>
                                        <p:cTn id="12" dur="500" fill="hold"/>
                                        <p:tgtEl>
                                          <p:spTgt spid="16394"/>
                                        </p:tgtEl>
                                        <p:attrNameLst>
                                          <p:attrName>ppt_w</p:attrName>
                                        </p:attrNameLst>
                                      </p:cBhvr>
                                      <p:tavLst>
                                        <p:tav tm="0">
                                          <p:val>
                                            <p:strVal val="#ppt_w*0.70"/>
                                          </p:val>
                                        </p:tav>
                                        <p:tav tm="100000">
                                          <p:val>
                                            <p:strVal val="#ppt_w"/>
                                          </p:val>
                                        </p:tav>
                                      </p:tavLst>
                                    </p:anim>
                                    <p:anim calcmode="lin" valueType="num">
                                      <p:cBhvr>
                                        <p:cTn id="13" dur="500" fill="hold"/>
                                        <p:tgtEl>
                                          <p:spTgt spid="16394"/>
                                        </p:tgtEl>
                                        <p:attrNameLst>
                                          <p:attrName>ppt_h</p:attrName>
                                        </p:attrNameLst>
                                      </p:cBhvr>
                                      <p:tavLst>
                                        <p:tav tm="0">
                                          <p:val>
                                            <p:strVal val="#ppt_h"/>
                                          </p:val>
                                        </p:tav>
                                        <p:tav tm="100000">
                                          <p:val>
                                            <p:strVal val="#ppt_h"/>
                                          </p:val>
                                        </p:tav>
                                      </p:tavLst>
                                    </p:anim>
                                    <p:animEffect transition="in" filter="fade">
                                      <p:cBhvr>
                                        <p:cTn id="14" dur="500"/>
                                        <p:tgtEl>
                                          <p:spTgt spid="16394"/>
                                        </p:tgtEl>
                                      </p:cBhvr>
                                    </p:animEffect>
                                  </p:childTnLst>
                                </p:cTn>
                              </p:par>
                              <p:par>
                                <p:cTn id="15" presetID="55" presetClass="entr" presetSubtype="0" fill="hold" nodeType="withEffect">
                                  <p:stCondLst>
                                    <p:cond delay="0"/>
                                  </p:stCondLst>
                                  <p:childTnLst>
                                    <p:set>
                                      <p:cBhvr>
                                        <p:cTn id="16" dur="1" fill="hold">
                                          <p:stCondLst>
                                            <p:cond delay="0"/>
                                          </p:stCondLst>
                                        </p:cTn>
                                        <p:tgtEl>
                                          <p:spTgt spid="16398"/>
                                        </p:tgtEl>
                                        <p:attrNameLst>
                                          <p:attrName>style.visibility</p:attrName>
                                        </p:attrNameLst>
                                      </p:cBhvr>
                                      <p:to>
                                        <p:strVal val="visible"/>
                                      </p:to>
                                    </p:set>
                                    <p:anim calcmode="lin" valueType="num">
                                      <p:cBhvr>
                                        <p:cTn id="17" dur="500" fill="hold"/>
                                        <p:tgtEl>
                                          <p:spTgt spid="16398"/>
                                        </p:tgtEl>
                                        <p:attrNameLst>
                                          <p:attrName>ppt_w</p:attrName>
                                        </p:attrNameLst>
                                      </p:cBhvr>
                                      <p:tavLst>
                                        <p:tav tm="0">
                                          <p:val>
                                            <p:strVal val="#ppt_w*0.70"/>
                                          </p:val>
                                        </p:tav>
                                        <p:tav tm="100000">
                                          <p:val>
                                            <p:strVal val="#ppt_w"/>
                                          </p:val>
                                        </p:tav>
                                      </p:tavLst>
                                    </p:anim>
                                    <p:anim calcmode="lin" valueType="num">
                                      <p:cBhvr>
                                        <p:cTn id="18" dur="500" fill="hold"/>
                                        <p:tgtEl>
                                          <p:spTgt spid="16398"/>
                                        </p:tgtEl>
                                        <p:attrNameLst>
                                          <p:attrName>ppt_h</p:attrName>
                                        </p:attrNameLst>
                                      </p:cBhvr>
                                      <p:tavLst>
                                        <p:tav tm="0">
                                          <p:val>
                                            <p:strVal val="#ppt_h"/>
                                          </p:val>
                                        </p:tav>
                                        <p:tav tm="100000">
                                          <p:val>
                                            <p:strVal val="#ppt_h"/>
                                          </p:val>
                                        </p:tav>
                                      </p:tavLst>
                                    </p:anim>
                                    <p:animEffect transition="in" filter="fade">
                                      <p:cBhvr>
                                        <p:cTn id="19" dur="500"/>
                                        <p:tgtEl>
                                          <p:spTgt spid="16398"/>
                                        </p:tgtEl>
                                      </p:cBhvr>
                                    </p:animEffect>
                                  </p:childTnLst>
                                </p:cTn>
                              </p:par>
                              <p:par>
                                <p:cTn id="20" presetID="55" presetClass="entr" presetSubtype="0" fill="hold" nodeType="withEffect">
                                  <p:stCondLst>
                                    <p:cond delay="0"/>
                                  </p:stCondLst>
                                  <p:childTnLst>
                                    <p:set>
                                      <p:cBhvr>
                                        <p:cTn id="21" dur="1" fill="hold">
                                          <p:stCondLst>
                                            <p:cond delay="0"/>
                                          </p:stCondLst>
                                        </p:cTn>
                                        <p:tgtEl>
                                          <p:spTgt spid="16399"/>
                                        </p:tgtEl>
                                        <p:attrNameLst>
                                          <p:attrName>style.visibility</p:attrName>
                                        </p:attrNameLst>
                                      </p:cBhvr>
                                      <p:to>
                                        <p:strVal val="visible"/>
                                      </p:to>
                                    </p:set>
                                    <p:anim calcmode="lin" valueType="num">
                                      <p:cBhvr>
                                        <p:cTn id="22" dur="500" fill="hold"/>
                                        <p:tgtEl>
                                          <p:spTgt spid="16399"/>
                                        </p:tgtEl>
                                        <p:attrNameLst>
                                          <p:attrName>ppt_w</p:attrName>
                                        </p:attrNameLst>
                                      </p:cBhvr>
                                      <p:tavLst>
                                        <p:tav tm="0">
                                          <p:val>
                                            <p:strVal val="#ppt_w*0.70"/>
                                          </p:val>
                                        </p:tav>
                                        <p:tav tm="100000">
                                          <p:val>
                                            <p:strVal val="#ppt_w"/>
                                          </p:val>
                                        </p:tav>
                                      </p:tavLst>
                                    </p:anim>
                                    <p:anim calcmode="lin" valueType="num">
                                      <p:cBhvr>
                                        <p:cTn id="23" dur="500" fill="hold"/>
                                        <p:tgtEl>
                                          <p:spTgt spid="16399"/>
                                        </p:tgtEl>
                                        <p:attrNameLst>
                                          <p:attrName>ppt_h</p:attrName>
                                        </p:attrNameLst>
                                      </p:cBhvr>
                                      <p:tavLst>
                                        <p:tav tm="0">
                                          <p:val>
                                            <p:strVal val="#ppt_h"/>
                                          </p:val>
                                        </p:tav>
                                        <p:tav tm="100000">
                                          <p:val>
                                            <p:strVal val="#ppt_h"/>
                                          </p:val>
                                        </p:tav>
                                      </p:tavLst>
                                    </p:anim>
                                    <p:animEffect transition="in" filter="fade">
                                      <p:cBhvr>
                                        <p:cTn id="24" dur="500"/>
                                        <p:tgtEl>
                                          <p:spTgt spid="16399"/>
                                        </p:tgtEl>
                                      </p:cBhvr>
                                    </p:animEffect>
                                  </p:childTnLst>
                                </p:cTn>
                              </p:par>
                              <p:par>
                                <p:cTn id="25" presetID="55" presetClass="entr" presetSubtype="0" fill="hold" nodeType="withEffect">
                                  <p:stCondLst>
                                    <p:cond delay="0"/>
                                  </p:stCondLst>
                                  <p:childTnLst>
                                    <p:set>
                                      <p:cBhvr>
                                        <p:cTn id="26" dur="1" fill="hold">
                                          <p:stCondLst>
                                            <p:cond delay="0"/>
                                          </p:stCondLst>
                                        </p:cTn>
                                        <p:tgtEl>
                                          <p:spTgt spid="16400"/>
                                        </p:tgtEl>
                                        <p:attrNameLst>
                                          <p:attrName>style.visibility</p:attrName>
                                        </p:attrNameLst>
                                      </p:cBhvr>
                                      <p:to>
                                        <p:strVal val="visible"/>
                                      </p:to>
                                    </p:set>
                                    <p:anim calcmode="lin" valueType="num">
                                      <p:cBhvr>
                                        <p:cTn id="27" dur="500" fill="hold"/>
                                        <p:tgtEl>
                                          <p:spTgt spid="16400"/>
                                        </p:tgtEl>
                                        <p:attrNameLst>
                                          <p:attrName>ppt_w</p:attrName>
                                        </p:attrNameLst>
                                      </p:cBhvr>
                                      <p:tavLst>
                                        <p:tav tm="0">
                                          <p:val>
                                            <p:strVal val="#ppt_w*0.70"/>
                                          </p:val>
                                        </p:tav>
                                        <p:tav tm="100000">
                                          <p:val>
                                            <p:strVal val="#ppt_w"/>
                                          </p:val>
                                        </p:tav>
                                      </p:tavLst>
                                    </p:anim>
                                    <p:anim calcmode="lin" valueType="num">
                                      <p:cBhvr>
                                        <p:cTn id="28" dur="500" fill="hold"/>
                                        <p:tgtEl>
                                          <p:spTgt spid="16400"/>
                                        </p:tgtEl>
                                        <p:attrNameLst>
                                          <p:attrName>ppt_h</p:attrName>
                                        </p:attrNameLst>
                                      </p:cBhvr>
                                      <p:tavLst>
                                        <p:tav tm="0">
                                          <p:val>
                                            <p:strVal val="#ppt_h"/>
                                          </p:val>
                                        </p:tav>
                                        <p:tav tm="100000">
                                          <p:val>
                                            <p:strVal val="#ppt_h"/>
                                          </p:val>
                                        </p:tav>
                                      </p:tavLst>
                                    </p:anim>
                                    <p:animEffect transition="in" filter="fade">
                                      <p:cBhvr>
                                        <p:cTn id="29" dur="500"/>
                                        <p:tgtEl>
                                          <p:spTgt spid="16400"/>
                                        </p:tgtEl>
                                      </p:cBhvr>
                                    </p:animEffect>
                                  </p:childTnLst>
                                </p:cTn>
                              </p:par>
                              <p:par>
                                <p:cTn id="30" presetID="55" presetClass="entr" presetSubtype="0" fill="hold" nodeType="withEffect">
                                  <p:stCondLst>
                                    <p:cond delay="0"/>
                                  </p:stCondLst>
                                  <p:childTnLst>
                                    <p:set>
                                      <p:cBhvr>
                                        <p:cTn id="31" dur="1" fill="hold">
                                          <p:stCondLst>
                                            <p:cond delay="0"/>
                                          </p:stCondLst>
                                        </p:cTn>
                                        <p:tgtEl>
                                          <p:spTgt spid="16401"/>
                                        </p:tgtEl>
                                        <p:attrNameLst>
                                          <p:attrName>style.visibility</p:attrName>
                                        </p:attrNameLst>
                                      </p:cBhvr>
                                      <p:to>
                                        <p:strVal val="visible"/>
                                      </p:to>
                                    </p:set>
                                    <p:anim calcmode="lin" valueType="num">
                                      <p:cBhvr>
                                        <p:cTn id="32" dur="500" fill="hold"/>
                                        <p:tgtEl>
                                          <p:spTgt spid="16401"/>
                                        </p:tgtEl>
                                        <p:attrNameLst>
                                          <p:attrName>ppt_w</p:attrName>
                                        </p:attrNameLst>
                                      </p:cBhvr>
                                      <p:tavLst>
                                        <p:tav tm="0">
                                          <p:val>
                                            <p:strVal val="#ppt_w*0.70"/>
                                          </p:val>
                                        </p:tav>
                                        <p:tav tm="100000">
                                          <p:val>
                                            <p:strVal val="#ppt_w"/>
                                          </p:val>
                                        </p:tav>
                                      </p:tavLst>
                                    </p:anim>
                                    <p:anim calcmode="lin" valueType="num">
                                      <p:cBhvr>
                                        <p:cTn id="33" dur="500" fill="hold"/>
                                        <p:tgtEl>
                                          <p:spTgt spid="16401"/>
                                        </p:tgtEl>
                                        <p:attrNameLst>
                                          <p:attrName>ppt_h</p:attrName>
                                        </p:attrNameLst>
                                      </p:cBhvr>
                                      <p:tavLst>
                                        <p:tav tm="0">
                                          <p:val>
                                            <p:strVal val="#ppt_h"/>
                                          </p:val>
                                        </p:tav>
                                        <p:tav tm="100000">
                                          <p:val>
                                            <p:strVal val="#ppt_h"/>
                                          </p:val>
                                        </p:tav>
                                      </p:tavLst>
                                    </p:anim>
                                    <p:animEffect transition="in" filter="fade">
                                      <p:cBhvr>
                                        <p:cTn id="34" dur="500"/>
                                        <p:tgtEl>
                                          <p:spTgt spid="16401"/>
                                        </p:tgtEl>
                                      </p:cBhvr>
                                    </p:animEffect>
                                  </p:childTnLst>
                                </p:cTn>
                              </p:par>
                              <p:par>
                                <p:cTn id="35" presetID="55" presetClass="entr" presetSubtype="0" fill="hold" nodeType="withEffect">
                                  <p:stCondLst>
                                    <p:cond delay="0"/>
                                  </p:stCondLst>
                                  <p:childTnLst>
                                    <p:set>
                                      <p:cBhvr>
                                        <p:cTn id="36" dur="1" fill="hold">
                                          <p:stCondLst>
                                            <p:cond delay="0"/>
                                          </p:stCondLst>
                                        </p:cTn>
                                        <p:tgtEl>
                                          <p:spTgt spid="16402"/>
                                        </p:tgtEl>
                                        <p:attrNameLst>
                                          <p:attrName>style.visibility</p:attrName>
                                        </p:attrNameLst>
                                      </p:cBhvr>
                                      <p:to>
                                        <p:strVal val="visible"/>
                                      </p:to>
                                    </p:set>
                                    <p:anim calcmode="lin" valueType="num">
                                      <p:cBhvr>
                                        <p:cTn id="37" dur="500" fill="hold"/>
                                        <p:tgtEl>
                                          <p:spTgt spid="16402"/>
                                        </p:tgtEl>
                                        <p:attrNameLst>
                                          <p:attrName>ppt_w</p:attrName>
                                        </p:attrNameLst>
                                      </p:cBhvr>
                                      <p:tavLst>
                                        <p:tav tm="0">
                                          <p:val>
                                            <p:strVal val="#ppt_w*0.70"/>
                                          </p:val>
                                        </p:tav>
                                        <p:tav tm="100000">
                                          <p:val>
                                            <p:strVal val="#ppt_w"/>
                                          </p:val>
                                        </p:tav>
                                      </p:tavLst>
                                    </p:anim>
                                    <p:anim calcmode="lin" valueType="num">
                                      <p:cBhvr>
                                        <p:cTn id="38" dur="500" fill="hold"/>
                                        <p:tgtEl>
                                          <p:spTgt spid="16402"/>
                                        </p:tgtEl>
                                        <p:attrNameLst>
                                          <p:attrName>ppt_h</p:attrName>
                                        </p:attrNameLst>
                                      </p:cBhvr>
                                      <p:tavLst>
                                        <p:tav tm="0">
                                          <p:val>
                                            <p:strVal val="#ppt_h"/>
                                          </p:val>
                                        </p:tav>
                                        <p:tav tm="100000">
                                          <p:val>
                                            <p:strVal val="#ppt_h"/>
                                          </p:val>
                                        </p:tav>
                                      </p:tavLst>
                                    </p:anim>
                                    <p:animEffect transition="in" filter="fade">
                                      <p:cBhvr>
                                        <p:cTn id="39" dur="500"/>
                                        <p:tgtEl>
                                          <p:spTgt spid="16402"/>
                                        </p:tgtEl>
                                      </p:cBhvr>
                                    </p:animEffect>
                                  </p:childTnLst>
                                </p:cTn>
                              </p:par>
                              <p:par>
                                <p:cTn id="40" presetID="55" presetClass="entr" presetSubtype="0" fill="hold" nodeType="withEffect">
                                  <p:stCondLst>
                                    <p:cond delay="0"/>
                                  </p:stCondLst>
                                  <p:childTnLst>
                                    <p:set>
                                      <p:cBhvr>
                                        <p:cTn id="41" dur="1" fill="hold">
                                          <p:stCondLst>
                                            <p:cond delay="0"/>
                                          </p:stCondLst>
                                        </p:cTn>
                                        <p:tgtEl>
                                          <p:spTgt spid="16409"/>
                                        </p:tgtEl>
                                        <p:attrNameLst>
                                          <p:attrName>style.visibility</p:attrName>
                                        </p:attrNameLst>
                                      </p:cBhvr>
                                      <p:to>
                                        <p:strVal val="visible"/>
                                      </p:to>
                                    </p:set>
                                    <p:anim calcmode="lin" valueType="num">
                                      <p:cBhvr>
                                        <p:cTn id="42" dur="500" fill="hold"/>
                                        <p:tgtEl>
                                          <p:spTgt spid="16409"/>
                                        </p:tgtEl>
                                        <p:attrNameLst>
                                          <p:attrName>ppt_w</p:attrName>
                                        </p:attrNameLst>
                                      </p:cBhvr>
                                      <p:tavLst>
                                        <p:tav tm="0">
                                          <p:val>
                                            <p:strVal val="#ppt_w*0.70"/>
                                          </p:val>
                                        </p:tav>
                                        <p:tav tm="100000">
                                          <p:val>
                                            <p:strVal val="#ppt_w"/>
                                          </p:val>
                                        </p:tav>
                                      </p:tavLst>
                                    </p:anim>
                                    <p:anim calcmode="lin" valueType="num">
                                      <p:cBhvr>
                                        <p:cTn id="43" dur="500" fill="hold"/>
                                        <p:tgtEl>
                                          <p:spTgt spid="16409"/>
                                        </p:tgtEl>
                                        <p:attrNameLst>
                                          <p:attrName>ppt_h</p:attrName>
                                        </p:attrNameLst>
                                      </p:cBhvr>
                                      <p:tavLst>
                                        <p:tav tm="0">
                                          <p:val>
                                            <p:strVal val="#ppt_h"/>
                                          </p:val>
                                        </p:tav>
                                        <p:tav tm="100000">
                                          <p:val>
                                            <p:strVal val="#ppt_h"/>
                                          </p:val>
                                        </p:tav>
                                      </p:tavLst>
                                    </p:anim>
                                    <p:animEffect transition="in" filter="fade">
                                      <p:cBhvr>
                                        <p:cTn id="44" dur="500"/>
                                        <p:tgtEl>
                                          <p:spTgt spid="16409"/>
                                        </p:tgtEl>
                                      </p:cBhvr>
                                    </p:animEffect>
                                  </p:childTnLst>
                                </p:cTn>
                              </p:par>
                              <p:par>
                                <p:cTn id="45" presetID="55"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strVal val="#ppt_w*0.70"/>
                                          </p:val>
                                        </p:tav>
                                        <p:tav tm="100000">
                                          <p:val>
                                            <p:strVal val="#ppt_w"/>
                                          </p:val>
                                        </p:tav>
                                      </p:tavLst>
                                    </p:anim>
                                    <p:anim calcmode="lin" valueType="num">
                                      <p:cBhvr>
                                        <p:cTn id="48" dur="500" fill="hold"/>
                                        <p:tgtEl>
                                          <p:spTgt spid="21"/>
                                        </p:tgtEl>
                                        <p:attrNameLst>
                                          <p:attrName>ppt_h</p:attrName>
                                        </p:attrNameLst>
                                      </p:cBhvr>
                                      <p:tavLst>
                                        <p:tav tm="0">
                                          <p:val>
                                            <p:strVal val="#ppt_h"/>
                                          </p:val>
                                        </p:tav>
                                        <p:tav tm="100000">
                                          <p:val>
                                            <p:strVal val="#ppt_h"/>
                                          </p:val>
                                        </p:tav>
                                      </p:tavLst>
                                    </p:anim>
                                    <p:animEffect transition="in" filter="fade">
                                      <p:cBhvr>
                                        <p:cTn id="49" dur="500"/>
                                        <p:tgtEl>
                                          <p:spTgt spid="21"/>
                                        </p:tgtEl>
                                      </p:cBhvr>
                                    </p:animEffect>
                                  </p:childTnLst>
                                </p:cTn>
                              </p:par>
                              <p:par>
                                <p:cTn id="50" presetID="55"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strVal val="#ppt_w*0.70"/>
                                          </p:val>
                                        </p:tav>
                                        <p:tav tm="100000">
                                          <p:val>
                                            <p:strVal val="#ppt_w"/>
                                          </p:val>
                                        </p:tav>
                                      </p:tavLst>
                                    </p:anim>
                                    <p:anim calcmode="lin" valueType="num">
                                      <p:cBhvr>
                                        <p:cTn id="53" dur="500" fill="hold"/>
                                        <p:tgtEl>
                                          <p:spTgt spid="22"/>
                                        </p:tgtEl>
                                        <p:attrNameLst>
                                          <p:attrName>ppt_h</p:attrName>
                                        </p:attrNameLst>
                                      </p:cBhvr>
                                      <p:tavLst>
                                        <p:tav tm="0">
                                          <p:val>
                                            <p:strVal val="#ppt_h"/>
                                          </p:val>
                                        </p:tav>
                                        <p:tav tm="100000">
                                          <p:val>
                                            <p:strVal val="#ppt_h"/>
                                          </p:val>
                                        </p:tav>
                                      </p:tavLst>
                                    </p:anim>
                                    <p:animEffect transition="in" filter="fade">
                                      <p:cBhvr>
                                        <p:cTn id="54" dur="500"/>
                                        <p:tgtEl>
                                          <p:spTgt spid="22"/>
                                        </p:tgtEl>
                                      </p:cBhvr>
                                    </p:animEffect>
                                  </p:childTnLst>
                                </p:cTn>
                              </p:par>
                              <p:par>
                                <p:cTn id="55" presetID="55"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ppt_w*0.70"/>
                                          </p:val>
                                        </p:tav>
                                        <p:tav tm="100000">
                                          <p:val>
                                            <p:strVal val="#ppt_w"/>
                                          </p:val>
                                        </p:tav>
                                      </p:tavLst>
                                    </p:anim>
                                    <p:anim calcmode="lin" valueType="num">
                                      <p:cBhvr>
                                        <p:cTn id="58" dur="500" fill="hold"/>
                                        <p:tgtEl>
                                          <p:spTgt spid="23"/>
                                        </p:tgtEl>
                                        <p:attrNameLst>
                                          <p:attrName>ppt_h</p:attrName>
                                        </p:attrNameLst>
                                      </p:cBhvr>
                                      <p:tavLst>
                                        <p:tav tm="0">
                                          <p:val>
                                            <p:strVal val="#ppt_h"/>
                                          </p:val>
                                        </p:tav>
                                        <p:tav tm="100000">
                                          <p:val>
                                            <p:strVal val="#ppt_h"/>
                                          </p:val>
                                        </p:tav>
                                      </p:tavLst>
                                    </p:anim>
                                    <p:animEffect transition="in" filter="fade">
                                      <p:cBhvr>
                                        <p:cTn id="59" dur="500"/>
                                        <p:tgtEl>
                                          <p:spTgt spid="23"/>
                                        </p:tgtEl>
                                      </p:cBhvr>
                                    </p:animEffect>
                                  </p:childTnLst>
                                </p:cTn>
                              </p:par>
                              <p:par>
                                <p:cTn id="60" presetID="55"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strVal val="#ppt_w*0.70"/>
                                          </p:val>
                                        </p:tav>
                                        <p:tav tm="100000">
                                          <p:val>
                                            <p:strVal val="#ppt_w"/>
                                          </p:val>
                                        </p:tav>
                                      </p:tavLst>
                                    </p:anim>
                                    <p:anim calcmode="lin" valueType="num">
                                      <p:cBhvr>
                                        <p:cTn id="63" dur="500" fill="hold"/>
                                        <p:tgtEl>
                                          <p:spTgt spid="26"/>
                                        </p:tgtEl>
                                        <p:attrNameLst>
                                          <p:attrName>ppt_h</p:attrName>
                                        </p:attrNameLst>
                                      </p:cBhvr>
                                      <p:tavLst>
                                        <p:tav tm="0">
                                          <p:val>
                                            <p:strVal val="#ppt_h"/>
                                          </p:val>
                                        </p:tav>
                                        <p:tav tm="100000">
                                          <p:val>
                                            <p:strVal val="#ppt_h"/>
                                          </p:val>
                                        </p:tav>
                                      </p:tavLst>
                                    </p:anim>
                                    <p:animEffect transition="in" filter="fade">
                                      <p:cBhvr>
                                        <p:cTn id="64" dur="500"/>
                                        <p:tgtEl>
                                          <p:spTgt spid="26"/>
                                        </p:tgtEl>
                                      </p:cBhvr>
                                    </p:animEffect>
                                  </p:childTnLst>
                                </p:cTn>
                              </p:par>
                              <p:par>
                                <p:cTn id="65" presetID="55"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strVal val="#ppt_w*0.70"/>
                                          </p:val>
                                        </p:tav>
                                        <p:tav tm="100000">
                                          <p:val>
                                            <p:strVal val="#ppt_w"/>
                                          </p:val>
                                        </p:tav>
                                      </p:tavLst>
                                    </p:anim>
                                    <p:anim calcmode="lin" valueType="num">
                                      <p:cBhvr>
                                        <p:cTn id="68" dur="500" fill="hold"/>
                                        <p:tgtEl>
                                          <p:spTgt spid="28"/>
                                        </p:tgtEl>
                                        <p:attrNameLst>
                                          <p:attrName>ppt_h</p:attrName>
                                        </p:attrNameLst>
                                      </p:cBhvr>
                                      <p:tavLst>
                                        <p:tav tm="0">
                                          <p:val>
                                            <p:strVal val="#ppt_h"/>
                                          </p:val>
                                        </p:tav>
                                        <p:tav tm="100000">
                                          <p:val>
                                            <p:strVal val="#ppt_h"/>
                                          </p:val>
                                        </p:tav>
                                      </p:tavLst>
                                    </p:anim>
                                    <p:animEffect transition="in" filter="fade">
                                      <p:cBhvr>
                                        <p:cTn id="69" dur="500"/>
                                        <p:tgtEl>
                                          <p:spTgt spid="28"/>
                                        </p:tgtEl>
                                      </p:cBhvr>
                                    </p:animEffect>
                                  </p:childTnLst>
                                </p:cTn>
                              </p:par>
                              <p:par>
                                <p:cTn id="70" presetID="55"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strVal val="#ppt_w*0.7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animEffect transition="in" filter="fade">
                                      <p:cBhvr>
                                        <p:cTn id="74" dur="500"/>
                                        <p:tgtEl>
                                          <p:spTgt spid="29"/>
                                        </p:tgtEl>
                                      </p:cBhvr>
                                    </p:animEffect>
                                  </p:childTnLst>
                                </p:cTn>
                              </p:par>
                              <p:par>
                                <p:cTn id="75" presetID="55"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strVal val="#ppt_w*0.70"/>
                                          </p:val>
                                        </p:tav>
                                        <p:tav tm="100000">
                                          <p:val>
                                            <p:strVal val="#ppt_w"/>
                                          </p:val>
                                        </p:tav>
                                      </p:tavLst>
                                    </p:anim>
                                    <p:anim calcmode="lin" valueType="num">
                                      <p:cBhvr>
                                        <p:cTn id="78" dur="500" fill="hold"/>
                                        <p:tgtEl>
                                          <p:spTgt spid="30"/>
                                        </p:tgtEl>
                                        <p:attrNameLst>
                                          <p:attrName>ppt_h</p:attrName>
                                        </p:attrNameLst>
                                      </p:cBhvr>
                                      <p:tavLst>
                                        <p:tav tm="0">
                                          <p:val>
                                            <p:strVal val="#ppt_h"/>
                                          </p:val>
                                        </p:tav>
                                        <p:tav tm="100000">
                                          <p:val>
                                            <p:strVal val="#ppt_h"/>
                                          </p:val>
                                        </p:tav>
                                      </p:tavLst>
                                    </p:anim>
                                    <p:animEffect transition="in" filter="fade">
                                      <p:cBhvr>
                                        <p:cTn id="79" dur="500"/>
                                        <p:tgtEl>
                                          <p:spTgt spid="30"/>
                                        </p:tgtEl>
                                      </p:cBhvr>
                                    </p:animEffect>
                                  </p:childTnLst>
                                </p:cTn>
                              </p:par>
                              <p:par>
                                <p:cTn id="80" presetID="55" presetClass="entr" presetSubtype="0"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strVal val="#ppt_w*0.70"/>
                                          </p:val>
                                        </p:tav>
                                        <p:tav tm="100000">
                                          <p:val>
                                            <p:strVal val="#ppt_w"/>
                                          </p:val>
                                        </p:tav>
                                      </p:tavLst>
                                    </p:anim>
                                    <p:anim calcmode="lin" valueType="num">
                                      <p:cBhvr>
                                        <p:cTn id="83" dur="500" fill="hold"/>
                                        <p:tgtEl>
                                          <p:spTgt spid="31"/>
                                        </p:tgtEl>
                                        <p:attrNameLst>
                                          <p:attrName>ppt_h</p:attrName>
                                        </p:attrNameLst>
                                      </p:cBhvr>
                                      <p:tavLst>
                                        <p:tav tm="0">
                                          <p:val>
                                            <p:strVal val="#ppt_h"/>
                                          </p:val>
                                        </p:tav>
                                        <p:tav tm="100000">
                                          <p:val>
                                            <p:strVal val="#ppt_h"/>
                                          </p:val>
                                        </p:tav>
                                      </p:tavLst>
                                    </p:anim>
                                    <p:animEffect transition="in" filter="fade">
                                      <p:cBhvr>
                                        <p:cTn id="84" dur="500"/>
                                        <p:tgtEl>
                                          <p:spTgt spid="31"/>
                                        </p:tgtEl>
                                      </p:cBhvr>
                                    </p:animEffect>
                                  </p:childTnLst>
                                </p:cTn>
                              </p:par>
                              <p:par>
                                <p:cTn id="85" presetID="55" presetClass="entr" presetSubtype="0"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strVal val="#ppt_w*0.70"/>
                                          </p:val>
                                        </p:tav>
                                        <p:tav tm="100000">
                                          <p:val>
                                            <p:strVal val="#ppt_w"/>
                                          </p:val>
                                        </p:tav>
                                      </p:tavLst>
                                    </p:anim>
                                    <p:anim calcmode="lin" valueType="num">
                                      <p:cBhvr>
                                        <p:cTn id="88" dur="500" fill="hold"/>
                                        <p:tgtEl>
                                          <p:spTgt spid="34"/>
                                        </p:tgtEl>
                                        <p:attrNameLst>
                                          <p:attrName>ppt_h</p:attrName>
                                        </p:attrNameLst>
                                      </p:cBhvr>
                                      <p:tavLst>
                                        <p:tav tm="0">
                                          <p:val>
                                            <p:strVal val="#ppt_h"/>
                                          </p:val>
                                        </p:tav>
                                        <p:tav tm="100000">
                                          <p:val>
                                            <p:strVal val="#ppt_h"/>
                                          </p:val>
                                        </p:tav>
                                      </p:tavLst>
                                    </p:anim>
                                    <p:animEffect transition="in" filter="fade">
                                      <p:cBhvr>
                                        <p:cTn id="89" dur="500"/>
                                        <p:tgtEl>
                                          <p:spTgt spid="34"/>
                                        </p:tgtEl>
                                      </p:cBhvr>
                                    </p:animEffect>
                                  </p:childTnLst>
                                </p:cTn>
                              </p:par>
                              <p:par>
                                <p:cTn id="90" presetID="55" presetClass="entr" presetSubtype="0"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ppt_w</p:attrName>
                                        </p:attrNameLst>
                                      </p:cBhvr>
                                      <p:tavLst>
                                        <p:tav tm="0">
                                          <p:val>
                                            <p:strVal val="#ppt_w*0.70"/>
                                          </p:val>
                                        </p:tav>
                                        <p:tav tm="100000">
                                          <p:val>
                                            <p:strVal val="#ppt_w"/>
                                          </p:val>
                                        </p:tav>
                                      </p:tavLst>
                                    </p:anim>
                                    <p:anim calcmode="lin" valueType="num">
                                      <p:cBhvr>
                                        <p:cTn id="93" dur="500" fill="hold"/>
                                        <p:tgtEl>
                                          <p:spTgt spid="36"/>
                                        </p:tgtEl>
                                        <p:attrNameLst>
                                          <p:attrName>ppt_h</p:attrName>
                                        </p:attrNameLst>
                                      </p:cBhvr>
                                      <p:tavLst>
                                        <p:tav tm="0">
                                          <p:val>
                                            <p:strVal val="#ppt_h"/>
                                          </p:val>
                                        </p:tav>
                                        <p:tav tm="100000">
                                          <p:val>
                                            <p:strVal val="#ppt_h"/>
                                          </p:val>
                                        </p:tav>
                                      </p:tavLst>
                                    </p:anim>
                                    <p:animEffect transition="in" filter="fade">
                                      <p:cBhvr>
                                        <p:cTn id="94" dur="500"/>
                                        <p:tgtEl>
                                          <p:spTgt spid="36"/>
                                        </p:tgtEl>
                                      </p:cBhvr>
                                    </p:animEffect>
                                  </p:childTnLst>
                                </p:cTn>
                              </p:par>
                              <p:par>
                                <p:cTn id="95" presetID="55" presetClass="entr" presetSubtype="0"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strVal val="#ppt_w*0.70"/>
                                          </p:val>
                                        </p:tav>
                                        <p:tav tm="100000">
                                          <p:val>
                                            <p:strVal val="#ppt_w"/>
                                          </p:val>
                                        </p:tav>
                                      </p:tavLst>
                                    </p:anim>
                                    <p:anim calcmode="lin" valueType="num">
                                      <p:cBhvr>
                                        <p:cTn id="98" dur="500" fill="hold"/>
                                        <p:tgtEl>
                                          <p:spTgt spid="38"/>
                                        </p:tgtEl>
                                        <p:attrNameLst>
                                          <p:attrName>ppt_h</p:attrName>
                                        </p:attrNameLst>
                                      </p:cBhvr>
                                      <p:tavLst>
                                        <p:tav tm="0">
                                          <p:val>
                                            <p:strVal val="#ppt_h"/>
                                          </p:val>
                                        </p:tav>
                                        <p:tav tm="100000">
                                          <p:val>
                                            <p:strVal val="#ppt_h"/>
                                          </p:val>
                                        </p:tav>
                                      </p:tavLst>
                                    </p:anim>
                                    <p:animEffect transition="in" filter="fade">
                                      <p:cBhvr>
                                        <p:cTn id="99" dur="500"/>
                                        <p:tgtEl>
                                          <p:spTgt spid="38"/>
                                        </p:tgtEl>
                                      </p:cBhvr>
                                    </p:animEffect>
                                  </p:childTnLst>
                                </p:cTn>
                              </p:par>
                              <p:par>
                                <p:cTn id="100" presetID="55" presetClass="entr" presetSubtype="0" fill="hold" nodeType="with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strVal val="#ppt_w*0.70"/>
                                          </p:val>
                                        </p:tav>
                                        <p:tav tm="100000">
                                          <p:val>
                                            <p:strVal val="#ppt_w"/>
                                          </p:val>
                                        </p:tav>
                                      </p:tavLst>
                                    </p:anim>
                                    <p:anim calcmode="lin" valueType="num">
                                      <p:cBhvr>
                                        <p:cTn id="103" dur="500" fill="hold"/>
                                        <p:tgtEl>
                                          <p:spTgt spid="47"/>
                                        </p:tgtEl>
                                        <p:attrNameLst>
                                          <p:attrName>ppt_h</p:attrName>
                                        </p:attrNameLst>
                                      </p:cBhvr>
                                      <p:tavLst>
                                        <p:tav tm="0">
                                          <p:val>
                                            <p:strVal val="#ppt_h"/>
                                          </p:val>
                                        </p:tav>
                                        <p:tav tm="100000">
                                          <p:val>
                                            <p:strVal val="#ppt_h"/>
                                          </p:val>
                                        </p:tav>
                                      </p:tavLst>
                                    </p:anim>
                                    <p:animEffect transition="in" filter="fade">
                                      <p:cBhvr>
                                        <p:cTn id="104" dur="500"/>
                                        <p:tgtEl>
                                          <p:spTgt spid="47"/>
                                        </p:tgtEl>
                                      </p:cBhvr>
                                    </p:animEffect>
                                  </p:childTnLst>
                                </p:cTn>
                              </p:par>
                              <p:par>
                                <p:cTn id="105" presetID="55" presetClass="entr" presetSubtype="0"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p:cTn id="107" dur="500" fill="hold"/>
                                        <p:tgtEl>
                                          <p:spTgt spid="48"/>
                                        </p:tgtEl>
                                        <p:attrNameLst>
                                          <p:attrName>ppt_w</p:attrName>
                                        </p:attrNameLst>
                                      </p:cBhvr>
                                      <p:tavLst>
                                        <p:tav tm="0">
                                          <p:val>
                                            <p:strVal val="#ppt_w*0.70"/>
                                          </p:val>
                                        </p:tav>
                                        <p:tav tm="100000">
                                          <p:val>
                                            <p:strVal val="#ppt_w"/>
                                          </p:val>
                                        </p:tav>
                                      </p:tavLst>
                                    </p:anim>
                                    <p:anim calcmode="lin" valueType="num">
                                      <p:cBhvr>
                                        <p:cTn id="108" dur="500" fill="hold"/>
                                        <p:tgtEl>
                                          <p:spTgt spid="48"/>
                                        </p:tgtEl>
                                        <p:attrNameLst>
                                          <p:attrName>ppt_h</p:attrName>
                                        </p:attrNameLst>
                                      </p:cBhvr>
                                      <p:tavLst>
                                        <p:tav tm="0">
                                          <p:val>
                                            <p:strVal val="#ppt_h"/>
                                          </p:val>
                                        </p:tav>
                                        <p:tav tm="100000">
                                          <p:val>
                                            <p:strVal val="#ppt_h"/>
                                          </p:val>
                                        </p:tav>
                                      </p:tavLst>
                                    </p:anim>
                                    <p:animEffect transition="in" filter="fade">
                                      <p:cBhvr>
                                        <p:cTn id="109" dur="500"/>
                                        <p:tgtEl>
                                          <p:spTgt spid="48"/>
                                        </p:tgtEl>
                                      </p:cBhvr>
                                    </p:animEffect>
                                  </p:childTnLst>
                                </p:cTn>
                              </p:par>
                              <p:par>
                                <p:cTn id="110" presetID="55" presetClass="entr" presetSubtype="0" fill="hold" nodeType="withEffect">
                                  <p:stCondLst>
                                    <p:cond delay="0"/>
                                  </p:stCondLst>
                                  <p:childTnLst>
                                    <p:set>
                                      <p:cBhvr>
                                        <p:cTn id="111" dur="1" fill="hold">
                                          <p:stCondLst>
                                            <p:cond delay="0"/>
                                          </p:stCondLst>
                                        </p:cTn>
                                        <p:tgtEl>
                                          <p:spTgt spid="49"/>
                                        </p:tgtEl>
                                        <p:attrNameLst>
                                          <p:attrName>style.visibility</p:attrName>
                                        </p:attrNameLst>
                                      </p:cBhvr>
                                      <p:to>
                                        <p:strVal val="visible"/>
                                      </p:to>
                                    </p:set>
                                    <p:anim calcmode="lin" valueType="num">
                                      <p:cBhvr>
                                        <p:cTn id="112" dur="500" fill="hold"/>
                                        <p:tgtEl>
                                          <p:spTgt spid="49"/>
                                        </p:tgtEl>
                                        <p:attrNameLst>
                                          <p:attrName>ppt_w</p:attrName>
                                        </p:attrNameLst>
                                      </p:cBhvr>
                                      <p:tavLst>
                                        <p:tav tm="0">
                                          <p:val>
                                            <p:strVal val="#ppt_w*0.70"/>
                                          </p:val>
                                        </p:tav>
                                        <p:tav tm="100000">
                                          <p:val>
                                            <p:strVal val="#ppt_w"/>
                                          </p:val>
                                        </p:tav>
                                      </p:tavLst>
                                    </p:anim>
                                    <p:anim calcmode="lin" valueType="num">
                                      <p:cBhvr>
                                        <p:cTn id="113" dur="500" fill="hold"/>
                                        <p:tgtEl>
                                          <p:spTgt spid="49"/>
                                        </p:tgtEl>
                                        <p:attrNameLst>
                                          <p:attrName>ppt_h</p:attrName>
                                        </p:attrNameLst>
                                      </p:cBhvr>
                                      <p:tavLst>
                                        <p:tav tm="0">
                                          <p:val>
                                            <p:strVal val="#ppt_h"/>
                                          </p:val>
                                        </p:tav>
                                        <p:tav tm="100000">
                                          <p:val>
                                            <p:strVal val="#ppt_h"/>
                                          </p:val>
                                        </p:tav>
                                      </p:tavLst>
                                    </p:anim>
                                    <p:animEffect transition="in" filter="fade">
                                      <p:cBhvr>
                                        <p:cTn id="11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35696" y="44624"/>
            <a:ext cx="6264696" cy="679053"/>
          </a:xfrm>
        </p:spPr>
        <p:txBody>
          <a:bodyPr>
            <a:normAutofit fontScale="90000"/>
          </a:bodyPr>
          <a:lstStyle/>
          <a:p>
            <a:pPr>
              <a:defRPr/>
            </a:pPr>
            <a:r>
              <a:rPr lang="zh-CN" altLang="en-US" dirty="0">
                <a:sym typeface="Arial" charset="0"/>
              </a:rPr>
              <a:t>人大“复印报刊资料”全文数据库</a:t>
            </a:r>
            <a:endParaRPr lang="zh-CN" altLang="en-US" dirty="0"/>
          </a:p>
        </p:txBody>
      </p:sp>
      <p:grpSp>
        <p:nvGrpSpPr>
          <p:cNvPr id="22531" name="组合 3"/>
          <p:cNvGrpSpPr>
            <a:grpSpLocks/>
          </p:cNvGrpSpPr>
          <p:nvPr/>
        </p:nvGrpSpPr>
        <p:grpSpPr bwMode="auto">
          <a:xfrm>
            <a:off x="1074738" y="1124744"/>
            <a:ext cx="6697662" cy="4757738"/>
            <a:chOff x="1074738" y="1600200"/>
            <a:chExt cx="6697662" cy="4757738"/>
          </a:xfrm>
        </p:grpSpPr>
        <p:grpSp>
          <p:nvGrpSpPr>
            <p:cNvPr id="22532" name="组合 3"/>
            <p:cNvGrpSpPr>
              <a:grpSpLocks/>
            </p:cNvGrpSpPr>
            <p:nvPr/>
          </p:nvGrpSpPr>
          <p:grpSpPr bwMode="auto">
            <a:xfrm>
              <a:off x="1074738" y="1600200"/>
              <a:ext cx="6697662" cy="4757738"/>
              <a:chOff x="1074738" y="1600200"/>
              <a:chExt cx="6697662" cy="4757738"/>
            </a:xfrm>
          </p:grpSpPr>
          <p:sp>
            <p:nvSpPr>
              <p:cNvPr id="11" name="Text Box 26"/>
              <p:cNvSpPr txBox="1">
                <a:spLocks noChangeArrowheads="1"/>
              </p:cNvSpPr>
              <p:nvPr/>
            </p:nvSpPr>
            <p:spPr bwMode="auto">
              <a:xfrm>
                <a:off x="1600200" y="1600200"/>
                <a:ext cx="1981200" cy="400110"/>
              </a:xfrm>
              <a:prstGeom prst="rect">
                <a:avLst/>
              </a:prstGeom>
              <a:noFill/>
              <a:ln w="9525">
                <a:noFill/>
                <a:miter lim="800000"/>
                <a:headEnd/>
                <a:tailEnd/>
              </a:ln>
              <a:effectLst/>
            </p:spPr>
            <p:txBody>
              <a:bodyPr>
                <a:spAutoFit/>
              </a:bodyPr>
              <a:lstStyle/>
              <a:p>
                <a:pPr algn="ctr" fontAlgn="auto" latinLnBrk="1">
                  <a:spcBef>
                    <a:spcPts val="0"/>
                  </a:spcBef>
                  <a:spcAft>
                    <a:spcPts val="0"/>
                  </a:spcAft>
                  <a:defRPr/>
                </a:pPr>
                <a:r>
                  <a:rPr kumimoji="1"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黑体" pitchFamily="49" charset="-122"/>
                    <a:ea typeface="黑体" pitchFamily="49" charset="-122"/>
                  </a:rPr>
                  <a:t>使用便捷</a:t>
                </a:r>
              </a:p>
            </p:txBody>
          </p:sp>
          <p:sp>
            <p:nvSpPr>
              <p:cNvPr id="12" name="Text Box 28"/>
              <p:cNvSpPr txBox="1">
                <a:spLocks noChangeArrowheads="1"/>
              </p:cNvSpPr>
              <p:nvPr/>
            </p:nvSpPr>
            <p:spPr bwMode="auto">
              <a:xfrm>
                <a:off x="1600200" y="4129088"/>
                <a:ext cx="1981200" cy="400110"/>
              </a:xfrm>
              <a:prstGeom prst="rect">
                <a:avLst/>
              </a:prstGeom>
              <a:noFill/>
              <a:ln w="9525">
                <a:noFill/>
                <a:miter lim="800000"/>
                <a:headEnd/>
                <a:tailEnd/>
              </a:ln>
              <a:effectLst/>
            </p:spPr>
            <p:txBody>
              <a:bodyPr>
                <a:spAutoFit/>
              </a:bodyPr>
              <a:lstStyle>
                <a:defPPr>
                  <a:defRPr lang="zh-CN"/>
                </a:defPPr>
                <a:lvl1pPr algn="ctr" latinLnBrk="1">
                  <a:defRPr kumimoji="1"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黑体" pitchFamily="49" charset="-122"/>
                    <a:ea typeface="黑体" pitchFamily="49" charset="-122"/>
                  </a:defRPr>
                </a:lvl1pPr>
              </a:lstStyle>
              <a:p>
                <a:pPr fontAlgn="auto">
                  <a:spcBef>
                    <a:spcPts val="0"/>
                  </a:spcBef>
                  <a:spcAft>
                    <a:spcPts val="0"/>
                  </a:spcAft>
                  <a:defRPr/>
                </a:pPr>
                <a:r>
                  <a:rPr lang="zh-CN" altLang="en-US" dirty="0" smtClean="0"/>
                  <a:t>平台领先</a:t>
                </a:r>
                <a:endParaRPr lang="en-US" altLang="ko-KR" dirty="0"/>
              </a:p>
            </p:txBody>
          </p:sp>
          <p:grpSp>
            <p:nvGrpSpPr>
              <p:cNvPr id="22540" name="Group 48"/>
              <p:cNvGrpSpPr>
                <a:grpSpLocks/>
              </p:cNvGrpSpPr>
              <p:nvPr/>
            </p:nvGrpSpPr>
            <p:grpSpPr bwMode="auto">
              <a:xfrm>
                <a:off x="1074738" y="2019300"/>
                <a:ext cx="3040062" cy="1862138"/>
                <a:chOff x="2276" y="1082"/>
                <a:chExt cx="1894" cy="2902"/>
              </a:xfrm>
            </p:grpSpPr>
            <p:sp>
              <p:nvSpPr>
                <p:cNvPr id="25" name="AutoShape 49"/>
                <p:cNvSpPr>
                  <a:spLocks noChangeArrowheads="1"/>
                </p:cNvSpPr>
                <p:nvPr/>
              </p:nvSpPr>
              <p:spPr bwMode="auto">
                <a:xfrm>
                  <a:off x="2276" y="1082"/>
                  <a:ext cx="1894" cy="2902"/>
                </a:xfrm>
                <a:prstGeom prst="roundRect">
                  <a:avLst>
                    <a:gd name="adj" fmla="val 16667"/>
                  </a:avLst>
                </a:prstGeom>
                <a:gradFill rotWithShape="0">
                  <a:gsLst>
                    <a:gs pos="0">
                      <a:srgbClr val="66CAE2"/>
                    </a:gs>
                    <a:gs pos="100000">
                      <a:srgbClr val="336387"/>
                    </a:gs>
                  </a:gsLst>
                  <a:lin ang="2700000" scaled="1"/>
                </a:gradFill>
                <a:ln w="9525">
                  <a:noFill/>
                  <a:round/>
                  <a:headEnd/>
                  <a:tailEnd/>
                </a:ln>
                <a:effectLst/>
              </p:spPr>
              <p:txBody>
                <a:bodyPr wrap="none" anchor="ctr"/>
                <a:lstStyle/>
                <a:p>
                  <a:pPr fontAlgn="auto">
                    <a:spcBef>
                      <a:spcPts val="0"/>
                    </a:spcBef>
                    <a:spcAft>
                      <a:spcPts val="0"/>
                    </a:spcAft>
                    <a:defRPr/>
                  </a:pPr>
                  <a:endParaRPr lang="zh-CN" altLang="en-US" kern="0">
                    <a:solidFill>
                      <a:schemeClr val="tx1">
                        <a:lumMod val="50000"/>
                        <a:lumOff val="50000"/>
                      </a:schemeClr>
                    </a:solidFill>
                    <a:latin typeface="黑体" pitchFamily="49" charset="-122"/>
                    <a:ea typeface="黑体" pitchFamily="49" charset="-122"/>
                  </a:endParaRPr>
                </a:p>
              </p:txBody>
            </p:sp>
            <p:sp>
              <p:nvSpPr>
                <p:cNvPr id="26" name="AutoShape 50"/>
                <p:cNvSpPr>
                  <a:spLocks noChangeArrowheads="1"/>
                </p:cNvSpPr>
                <p:nvPr/>
              </p:nvSpPr>
              <p:spPr bwMode="auto">
                <a:xfrm>
                  <a:off x="2350" y="1161"/>
                  <a:ext cx="1737" cy="2736"/>
                </a:xfrm>
                <a:prstGeom prst="roundRect">
                  <a:avLst>
                    <a:gd name="adj" fmla="val 16667"/>
                  </a:avLst>
                </a:prstGeom>
                <a:gradFill rotWithShape="0">
                  <a:gsLst>
                    <a:gs pos="0">
                      <a:srgbClr val="336387"/>
                    </a:gs>
                    <a:gs pos="100000">
                      <a:srgbClr val="66CAE2"/>
                    </a:gs>
                  </a:gsLst>
                  <a:lin ang="2700000" scaled="1"/>
                </a:gradFill>
                <a:ln w="9525">
                  <a:noFill/>
                  <a:round/>
                  <a:headEnd/>
                  <a:tailEnd/>
                </a:ln>
                <a:effectLst/>
              </p:spPr>
              <p:txBody>
                <a:bodyPr wrap="none" anchor="ctr"/>
                <a:lstStyle/>
                <a:p>
                  <a:pPr fontAlgn="auto">
                    <a:spcBef>
                      <a:spcPts val="0"/>
                    </a:spcBef>
                    <a:spcAft>
                      <a:spcPts val="0"/>
                    </a:spcAft>
                    <a:defRPr/>
                  </a:pPr>
                  <a:endParaRPr lang="zh-CN" altLang="en-US" kern="0">
                    <a:solidFill>
                      <a:schemeClr val="tx1">
                        <a:lumMod val="50000"/>
                        <a:lumOff val="50000"/>
                      </a:schemeClr>
                    </a:solidFill>
                    <a:latin typeface="黑体" pitchFamily="49" charset="-122"/>
                    <a:ea typeface="黑体" pitchFamily="49" charset="-122"/>
                  </a:endParaRPr>
                </a:p>
              </p:txBody>
            </p:sp>
          </p:grpSp>
          <p:grpSp>
            <p:nvGrpSpPr>
              <p:cNvPr id="22541" name="Group 51"/>
              <p:cNvGrpSpPr>
                <a:grpSpLocks/>
              </p:cNvGrpSpPr>
              <p:nvPr/>
            </p:nvGrpSpPr>
            <p:grpSpPr bwMode="auto">
              <a:xfrm>
                <a:off x="1074738" y="4495800"/>
                <a:ext cx="3040062" cy="1862138"/>
                <a:chOff x="2276" y="1082"/>
                <a:chExt cx="1894" cy="2902"/>
              </a:xfrm>
            </p:grpSpPr>
            <p:sp>
              <p:nvSpPr>
                <p:cNvPr id="23" name="AutoShape 52"/>
                <p:cNvSpPr>
                  <a:spLocks noChangeArrowheads="1"/>
                </p:cNvSpPr>
                <p:nvPr/>
              </p:nvSpPr>
              <p:spPr bwMode="auto">
                <a:xfrm>
                  <a:off x="2276" y="1082"/>
                  <a:ext cx="1894" cy="2902"/>
                </a:xfrm>
                <a:prstGeom prst="roundRect">
                  <a:avLst>
                    <a:gd name="adj" fmla="val 16667"/>
                  </a:avLst>
                </a:prstGeom>
                <a:gradFill rotWithShape="0">
                  <a:gsLst>
                    <a:gs pos="0">
                      <a:srgbClr val="66CAE2"/>
                    </a:gs>
                    <a:gs pos="100000">
                      <a:srgbClr val="336387"/>
                    </a:gs>
                  </a:gsLst>
                  <a:lin ang="2700000" scaled="1"/>
                </a:gradFill>
                <a:ln w="9525">
                  <a:noFill/>
                  <a:round/>
                  <a:headEnd/>
                  <a:tailEnd/>
                </a:ln>
                <a:effectLst/>
              </p:spPr>
              <p:txBody>
                <a:bodyPr wrap="none" anchor="ctr"/>
                <a:lstStyle/>
                <a:p>
                  <a:pPr fontAlgn="auto">
                    <a:spcBef>
                      <a:spcPts val="0"/>
                    </a:spcBef>
                    <a:spcAft>
                      <a:spcPts val="0"/>
                    </a:spcAft>
                    <a:defRPr/>
                  </a:pPr>
                  <a:endParaRPr lang="zh-CN" altLang="en-US" kern="0">
                    <a:solidFill>
                      <a:schemeClr val="tx1">
                        <a:lumMod val="50000"/>
                        <a:lumOff val="50000"/>
                      </a:schemeClr>
                    </a:solidFill>
                    <a:latin typeface="黑体" pitchFamily="49" charset="-122"/>
                    <a:ea typeface="黑体" pitchFamily="49" charset="-122"/>
                  </a:endParaRPr>
                </a:p>
              </p:txBody>
            </p:sp>
            <p:sp>
              <p:nvSpPr>
                <p:cNvPr id="24" name="AutoShape 53"/>
                <p:cNvSpPr>
                  <a:spLocks noChangeArrowheads="1"/>
                </p:cNvSpPr>
                <p:nvPr/>
              </p:nvSpPr>
              <p:spPr bwMode="auto">
                <a:xfrm>
                  <a:off x="2350" y="1161"/>
                  <a:ext cx="1737" cy="2736"/>
                </a:xfrm>
                <a:prstGeom prst="roundRect">
                  <a:avLst>
                    <a:gd name="adj" fmla="val 16667"/>
                  </a:avLst>
                </a:prstGeom>
                <a:gradFill rotWithShape="0">
                  <a:gsLst>
                    <a:gs pos="0">
                      <a:srgbClr val="336387"/>
                    </a:gs>
                    <a:gs pos="100000">
                      <a:srgbClr val="66CAE2"/>
                    </a:gs>
                  </a:gsLst>
                  <a:lin ang="2700000" scaled="1"/>
                </a:gradFill>
                <a:ln w="9525">
                  <a:noFill/>
                  <a:round/>
                  <a:headEnd/>
                  <a:tailEnd/>
                </a:ln>
                <a:effectLst/>
              </p:spPr>
              <p:txBody>
                <a:bodyPr wrap="none" anchor="ctr"/>
                <a:lstStyle/>
                <a:p>
                  <a:pPr fontAlgn="auto">
                    <a:spcBef>
                      <a:spcPts val="0"/>
                    </a:spcBef>
                    <a:spcAft>
                      <a:spcPts val="0"/>
                    </a:spcAft>
                    <a:defRPr/>
                  </a:pPr>
                  <a:endParaRPr lang="zh-CN" altLang="en-US" kern="0">
                    <a:solidFill>
                      <a:schemeClr val="tx1">
                        <a:lumMod val="50000"/>
                        <a:lumOff val="50000"/>
                      </a:schemeClr>
                    </a:solidFill>
                    <a:latin typeface="黑体" pitchFamily="49" charset="-122"/>
                    <a:ea typeface="黑体" pitchFamily="49" charset="-122"/>
                  </a:endParaRPr>
                </a:p>
              </p:txBody>
            </p:sp>
          </p:grpSp>
          <p:sp>
            <p:nvSpPr>
              <p:cNvPr id="15" name="Text Box 54"/>
              <p:cNvSpPr txBox="1">
                <a:spLocks noChangeArrowheads="1"/>
              </p:cNvSpPr>
              <p:nvPr/>
            </p:nvSpPr>
            <p:spPr bwMode="auto">
              <a:xfrm>
                <a:off x="5257800" y="1600200"/>
                <a:ext cx="1981200" cy="400110"/>
              </a:xfrm>
              <a:prstGeom prst="rect">
                <a:avLst/>
              </a:prstGeom>
              <a:noFill/>
              <a:ln w="9525">
                <a:noFill/>
                <a:miter lim="800000"/>
                <a:headEnd/>
                <a:tailEnd/>
              </a:ln>
              <a:effectLst/>
            </p:spPr>
            <p:txBody>
              <a:bodyPr>
                <a:spAutoFit/>
              </a:bodyPr>
              <a:lstStyle>
                <a:defPPr>
                  <a:defRPr lang="zh-CN"/>
                </a:defPPr>
                <a:lvl1pPr algn="ctr" latinLnBrk="1">
                  <a:defRPr kumimoji="1"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黑体" pitchFamily="49" charset="-122"/>
                    <a:ea typeface="黑体" pitchFamily="49" charset="-122"/>
                  </a:defRPr>
                </a:lvl1pPr>
              </a:lstStyle>
              <a:p>
                <a:pPr fontAlgn="auto">
                  <a:spcBef>
                    <a:spcPts val="0"/>
                  </a:spcBef>
                  <a:spcAft>
                    <a:spcPts val="0"/>
                  </a:spcAft>
                  <a:defRPr/>
                </a:pPr>
                <a:r>
                  <a:rPr lang="zh-CN" altLang="en-US" dirty="0" smtClean="0"/>
                  <a:t>检索</a:t>
                </a:r>
                <a:r>
                  <a:rPr lang="zh-CN" altLang="en-US" dirty="0"/>
                  <a:t>方便</a:t>
                </a:r>
                <a:endParaRPr lang="en-US" altLang="ko-KR" dirty="0"/>
              </a:p>
            </p:txBody>
          </p:sp>
          <p:sp>
            <p:nvSpPr>
              <p:cNvPr id="16" name="Text Box 55"/>
              <p:cNvSpPr txBox="1">
                <a:spLocks noChangeArrowheads="1"/>
              </p:cNvSpPr>
              <p:nvPr/>
            </p:nvSpPr>
            <p:spPr bwMode="auto">
              <a:xfrm>
                <a:off x="5257800" y="4129088"/>
                <a:ext cx="1981200" cy="400110"/>
              </a:xfrm>
              <a:prstGeom prst="rect">
                <a:avLst/>
              </a:prstGeom>
              <a:noFill/>
              <a:ln w="9525">
                <a:noFill/>
                <a:miter lim="800000"/>
                <a:headEnd/>
                <a:tailEnd/>
              </a:ln>
              <a:effectLst/>
            </p:spPr>
            <p:txBody>
              <a:bodyPr>
                <a:spAutoFit/>
              </a:bodyPr>
              <a:lstStyle>
                <a:defPPr>
                  <a:defRPr lang="zh-CN"/>
                </a:defPPr>
                <a:lvl1pPr algn="ctr" latinLnBrk="1">
                  <a:defRPr kumimoji="1"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黑体" pitchFamily="49" charset="-122"/>
                    <a:ea typeface="黑体" pitchFamily="49" charset="-122"/>
                  </a:defRPr>
                </a:lvl1pPr>
              </a:lstStyle>
              <a:p>
                <a:pPr fontAlgn="auto">
                  <a:spcBef>
                    <a:spcPts val="0"/>
                  </a:spcBef>
                  <a:spcAft>
                    <a:spcPts val="0"/>
                  </a:spcAft>
                  <a:defRPr/>
                </a:pPr>
                <a:r>
                  <a:rPr lang="zh-CN" altLang="en-US" dirty="0" smtClean="0"/>
                  <a:t>服务多样</a:t>
                </a:r>
                <a:endParaRPr lang="en-US" altLang="ko-KR" dirty="0"/>
              </a:p>
            </p:txBody>
          </p:sp>
          <p:grpSp>
            <p:nvGrpSpPr>
              <p:cNvPr id="22544" name="Group 56"/>
              <p:cNvGrpSpPr>
                <a:grpSpLocks/>
              </p:cNvGrpSpPr>
              <p:nvPr/>
            </p:nvGrpSpPr>
            <p:grpSpPr bwMode="auto">
              <a:xfrm>
                <a:off x="4732338" y="2019300"/>
                <a:ext cx="3040062" cy="1862138"/>
                <a:chOff x="2276" y="1082"/>
                <a:chExt cx="1894" cy="2902"/>
              </a:xfrm>
            </p:grpSpPr>
            <p:sp>
              <p:nvSpPr>
                <p:cNvPr id="21" name="AutoShape 57"/>
                <p:cNvSpPr>
                  <a:spLocks noChangeArrowheads="1"/>
                </p:cNvSpPr>
                <p:nvPr/>
              </p:nvSpPr>
              <p:spPr bwMode="auto">
                <a:xfrm>
                  <a:off x="2276" y="1082"/>
                  <a:ext cx="1894" cy="2902"/>
                </a:xfrm>
                <a:prstGeom prst="roundRect">
                  <a:avLst>
                    <a:gd name="adj" fmla="val 16667"/>
                  </a:avLst>
                </a:prstGeom>
                <a:gradFill rotWithShape="0">
                  <a:gsLst>
                    <a:gs pos="0">
                      <a:srgbClr val="66CAE2"/>
                    </a:gs>
                    <a:gs pos="100000">
                      <a:srgbClr val="336387"/>
                    </a:gs>
                  </a:gsLst>
                  <a:lin ang="2700000" scaled="1"/>
                </a:gradFill>
                <a:ln w="9525">
                  <a:noFill/>
                  <a:round/>
                  <a:headEnd/>
                  <a:tailEnd/>
                </a:ln>
                <a:effectLst/>
              </p:spPr>
              <p:txBody>
                <a:bodyPr wrap="none" anchor="ctr"/>
                <a:lstStyle/>
                <a:p>
                  <a:pPr fontAlgn="auto">
                    <a:spcBef>
                      <a:spcPts val="0"/>
                    </a:spcBef>
                    <a:spcAft>
                      <a:spcPts val="0"/>
                    </a:spcAft>
                    <a:defRPr/>
                  </a:pPr>
                  <a:endParaRPr lang="zh-CN" altLang="en-US" kern="0">
                    <a:solidFill>
                      <a:schemeClr val="tx1">
                        <a:lumMod val="50000"/>
                        <a:lumOff val="50000"/>
                      </a:schemeClr>
                    </a:solidFill>
                    <a:latin typeface="黑体" pitchFamily="49" charset="-122"/>
                    <a:ea typeface="黑体" pitchFamily="49" charset="-122"/>
                  </a:endParaRPr>
                </a:p>
              </p:txBody>
            </p:sp>
            <p:sp>
              <p:nvSpPr>
                <p:cNvPr id="22" name="AutoShape 58"/>
                <p:cNvSpPr>
                  <a:spLocks noChangeArrowheads="1"/>
                </p:cNvSpPr>
                <p:nvPr/>
              </p:nvSpPr>
              <p:spPr bwMode="auto">
                <a:xfrm>
                  <a:off x="2350" y="1161"/>
                  <a:ext cx="1737" cy="2736"/>
                </a:xfrm>
                <a:prstGeom prst="roundRect">
                  <a:avLst>
                    <a:gd name="adj" fmla="val 16667"/>
                  </a:avLst>
                </a:prstGeom>
                <a:gradFill rotWithShape="0">
                  <a:gsLst>
                    <a:gs pos="0">
                      <a:srgbClr val="336387"/>
                    </a:gs>
                    <a:gs pos="100000">
                      <a:srgbClr val="66CAE2"/>
                    </a:gs>
                  </a:gsLst>
                  <a:lin ang="2700000" scaled="1"/>
                </a:gradFill>
                <a:ln w="9525">
                  <a:noFill/>
                  <a:round/>
                  <a:headEnd/>
                  <a:tailEnd/>
                </a:ln>
                <a:effectLst/>
              </p:spPr>
              <p:txBody>
                <a:bodyPr wrap="none" anchor="ctr"/>
                <a:lstStyle/>
                <a:p>
                  <a:pPr fontAlgn="auto">
                    <a:spcBef>
                      <a:spcPts val="0"/>
                    </a:spcBef>
                    <a:spcAft>
                      <a:spcPts val="0"/>
                    </a:spcAft>
                    <a:defRPr/>
                  </a:pPr>
                  <a:endParaRPr lang="zh-CN" altLang="en-US" kern="0">
                    <a:solidFill>
                      <a:schemeClr val="tx1">
                        <a:lumMod val="50000"/>
                        <a:lumOff val="50000"/>
                      </a:schemeClr>
                    </a:solidFill>
                    <a:latin typeface="黑体" pitchFamily="49" charset="-122"/>
                    <a:ea typeface="黑体" pitchFamily="49" charset="-122"/>
                  </a:endParaRPr>
                </a:p>
              </p:txBody>
            </p:sp>
          </p:grpSp>
          <p:grpSp>
            <p:nvGrpSpPr>
              <p:cNvPr id="22545" name="Group 59"/>
              <p:cNvGrpSpPr>
                <a:grpSpLocks/>
              </p:cNvGrpSpPr>
              <p:nvPr/>
            </p:nvGrpSpPr>
            <p:grpSpPr bwMode="auto">
              <a:xfrm>
                <a:off x="4732338" y="4495800"/>
                <a:ext cx="3040062" cy="1862138"/>
                <a:chOff x="2276" y="1082"/>
                <a:chExt cx="1894" cy="2902"/>
              </a:xfrm>
            </p:grpSpPr>
            <p:sp>
              <p:nvSpPr>
                <p:cNvPr id="19" name="AutoShape 60"/>
                <p:cNvSpPr>
                  <a:spLocks noChangeArrowheads="1"/>
                </p:cNvSpPr>
                <p:nvPr/>
              </p:nvSpPr>
              <p:spPr bwMode="auto">
                <a:xfrm>
                  <a:off x="2276" y="1082"/>
                  <a:ext cx="1894" cy="2902"/>
                </a:xfrm>
                <a:prstGeom prst="roundRect">
                  <a:avLst>
                    <a:gd name="adj" fmla="val 16667"/>
                  </a:avLst>
                </a:prstGeom>
                <a:gradFill rotWithShape="0">
                  <a:gsLst>
                    <a:gs pos="0">
                      <a:srgbClr val="66CAE2"/>
                    </a:gs>
                    <a:gs pos="100000">
                      <a:srgbClr val="336387"/>
                    </a:gs>
                  </a:gsLst>
                  <a:lin ang="2700000" scaled="1"/>
                </a:gradFill>
                <a:ln w="9525">
                  <a:noFill/>
                  <a:round/>
                  <a:headEnd/>
                  <a:tailEnd/>
                </a:ln>
                <a:effectLst/>
              </p:spPr>
              <p:txBody>
                <a:bodyPr wrap="none" anchor="ctr"/>
                <a:lstStyle/>
                <a:p>
                  <a:pPr fontAlgn="auto">
                    <a:spcBef>
                      <a:spcPts val="0"/>
                    </a:spcBef>
                    <a:spcAft>
                      <a:spcPts val="0"/>
                    </a:spcAft>
                    <a:defRPr/>
                  </a:pPr>
                  <a:endParaRPr lang="zh-CN" altLang="en-US" kern="0">
                    <a:solidFill>
                      <a:schemeClr val="tx1">
                        <a:lumMod val="50000"/>
                        <a:lumOff val="50000"/>
                      </a:schemeClr>
                    </a:solidFill>
                    <a:latin typeface="黑体" pitchFamily="49" charset="-122"/>
                    <a:ea typeface="黑体" pitchFamily="49" charset="-122"/>
                  </a:endParaRPr>
                </a:p>
              </p:txBody>
            </p:sp>
            <p:sp>
              <p:nvSpPr>
                <p:cNvPr id="20" name="AutoShape 61"/>
                <p:cNvSpPr>
                  <a:spLocks noChangeArrowheads="1"/>
                </p:cNvSpPr>
                <p:nvPr/>
              </p:nvSpPr>
              <p:spPr bwMode="auto">
                <a:xfrm>
                  <a:off x="2350" y="1161"/>
                  <a:ext cx="1737" cy="2736"/>
                </a:xfrm>
                <a:prstGeom prst="roundRect">
                  <a:avLst>
                    <a:gd name="adj" fmla="val 16667"/>
                  </a:avLst>
                </a:prstGeom>
                <a:gradFill rotWithShape="0">
                  <a:gsLst>
                    <a:gs pos="0">
                      <a:srgbClr val="336387"/>
                    </a:gs>
                    <a:gs pos="100000">
                      <a:srgbClr val="66CAE2"/>
                    </a:gs>
                  </a:gsLst>
                  <a:lin ang="2700000" scaled="1"/>
                </a:gradFill>
                <a:ln w="9525">
                  <a:noFill/>
                  <a:round/>
                  <a:headEnd/>
                  <a:tailEnd/>
                </a:ln>
                <a:effectLst/>
              </p:spPr>
              <p:txBody>
                <a:bodyPr wrap="none" anchor="ctr"/>
                <a:lstStyle/>
                <a:p>
                  <a:pPr fontAlgn="auto">
                    <a:spcBef>
                      <a:spcPts val="0"/>
                    </a:spcBef>
                    <a:spcAft>
                      <a:spcPts val="0"/>
                    </a:spcAft>
                    <a:defRPr/>
                  </a:pPr>
                  <a:endParaRPr lang="zh-CN" altLang="en-US" kern="0">
                    <a:solidFill>
                      <a:schemeClr val="tx1">
                        <a:lumMod val="50000"/>
                        <a:lumOff val="50000"/>
                      </a:schemeClr>
                    </a:solidFill>
                    <a:latin typeface="黑体" pitchFamily="49" charset="-122"/>
                    <a:ea typeface="黑体" pitchFamily="49" charset="-122"/>
                  </a:endParaRPr>
                </a:p>
              </p:txBody>
            </p:sp>
          </p:grpSp>
        </p:grpSp>
        <p:sp>
          <p:nvSpPr>
            <p:cNvPr id="6" name="Rectangle 18"/>
            <p:cNvSpPr>
              <a:spLocks noChangeArrowheads="1"/>
            </p:cNvSpPr>
            <p:nvPr/>
          </p:nvSpPr>
          <p:spPr bwMode="gray">
            <a:xfrm>
              <a:off x="3774301" y="3929063"/>
              <a:ext cx="1217001" cy="400110"/>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zh-CN" altLang="en-US" sz="20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技术特点</a:t>
              </a:r>
              <a:endParaRPr lang="zh-CN" altLang="en-US" sz="20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endParaRPr>
            </a:p>
          </p:txBody>
        </p:sp>
        <p:sp>
          <p:nvSpPr>
            <p:cNvPr id="7" name="矩形 6"/>
            <p:cNvSpPr/>
            <p:nvPr/>
          </p:nvSpPr>
          <p:spPr>
            <a:xfrm>
              <a:off x="1295400" y="2276872"/>
              <a:ext cx="2478901" cy="1200329"/>
            </a:xfrm>
            <a:prstGeom prst="rect">
              <a:avLst/>
            </a:prstGeom>
          </p:spPr>
          <p:txBody>
            <a:bodyPr>
              <a:spAutoFit/>
            </a:bodyPr>
            <a:lstStyle/>
            <a:p>
              <a:pPr fontAlgn="auto">
                <a:spcBef>
                  <a:spcPts val="0"/>
                </a:spcBef>
                <a:spcAft>
                  <a:spcPts val="0"/>
                </a:spcAf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使用过程中无需安装任何插件，直接可通过复制、粘贴操作，随看随用所需文献（论文）</a:t>
              </a:r>
            </a:p>
          </p:txBody>
        </p:sp>
        <p:sp>
          <p:nvSpPr>
            <p:cNvPr id="8" name="Rectangle 32"/>
            <p:cNvSpPr>
              <a:spLocks noChangeArrowheads="1"/>
            </p:cNvSpPr>
            <p:nvPr/>
          </p:nvSpPr>
          <p:spPr bwMode="auto">
            <a:xfrm>
              <a:off x="4991302" y="2211705"/>
              <a:ext cx="253302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既能通过任意词等常见字段以及主题词表等辅助工具，又可以丰富的字段逻辑组合满足专家级的准确检索需求。</a:t>
              </a:r>
            </a:p>
          </p:txBody>
        </p:sp>
        <p:sp>
          <p:nvSpPr>
            <p:cNvPr id="9" name="矩形 8"/>
            <p:cNvSpPr/>
            <p:nvPr/>
          </p:nvSpPr>
          <p:spPr>
            <a:xfrm>
              <a:off x="1295399" y="4685638"/>
              <a:ext cx="2686177" cy="1477328"/>
            </a:xfrm>
            <a:prstGeom prst="rect">
              <a:avLst/>
            </a:prstGeom>
          </p:spPr>
          <p:txBody>
            <a:bodyPr>
              <a:spAutoFit/>
            </a:bodyPr>
            <a:lstStyle/>
            <a:p>
              <a:pPr fontAlgn="auto">
                <a:spcBef>
                  <a:spcPts val="0"/>
                </a:spcBef>
                <a:spcAft>
                  <a:spcPts val="0"/>
                </a:spcAft>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采用国内领先的中文环境下全文检索阅读技术</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CGRS</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平台。该项技术曾获国家计委科研成果一等奖。</a:t>
              </a:r>
            </a:p>
          </p:txBody>
        </p:sp>
        <p:sp>
          <p:nvSpPr>
            <p:cNvPr id="10" name="矩形 9"/>
            <p:cNvSpPr/>
            <p:nvPr/>
          </p:nvSpPr>
          <p:spPr>
            <a:xfrm>
              <a:off x="4953000" y="4581128"/>
              <a:ext cx="25713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即可以为客户提供本地镜像服务，也提供独立的</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在线服务平台，以数据库方式供各类</a:t>
              </a:r>
              <a:r>
                <a:rPr lang="zh-CN"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读者在线</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阅读和使用。</a:t>
              </a:r>
            </a:p>
          </p:txBody>
        </p:sp>
      </p:grpSp>
    </p:spTree>
    <p:extLst>
      <p:ext uri="{BB962C8B-B14F-4D97-AF65-F5344CB8AC3E}">
        <p14:creationId xmlns:p14="http://schemas.microsoft.com/office/powerpoint/2010/main" val="283198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500"/>
                                        <p:tgtEl>
                                          <p:spTgt spid="22531"/>
                                        </p:tgtEl>
                                      </p:cBhvr>
                                    </p:animEffect>
                                    <p:anim calcmode="lin" valueType="num">
                                      <p:cBhvr>
                                        <p:cTn id="8" dur="500" fill="hold"/>
                                        <p:tgtEl>
                                          <p:spTgt spid="22531"/>
                                        </p:tgtEl>
                                        <p:attrNameLst>
                                          <p:attrName>ppt_x</p:attrName>
                                        </p:attrNameLst>
                                      </p:cBhvr>
                                      <p:tavLst>
                                        <p:tav tm="0">
                                          <p:val>
                                            <p:strVal val="#ppt_x"/>
                                          </p:val>
                                        </p:tav>
                                        <p:tav tm="100000">
                                          <p:val>
                                            <p:strVal val="#ppt_x"/>
                                          </p:val>
                                        </p:tav>
                                      </p:tavLst>
                                    </p:anim>
                                    <p:anim calcmode="lin" valueType="num">
                                      <p:cBhvr>
                                        <p:cTn id="9" dur="500" fill="hold"/>
                                        <p:tgtEl>
                                          <p:spTgt spid="225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35696" y="44624"/>
            <a:ext cx="5760640" cy="679053"/>
          </a:xfrm>
        </p:spPr>
        <p:txBody>
          <a:bodyPr>
            <a:normAutofit fontScale="90000"/>
          </a:bodyPr>
          <a:lstStyle/>
          <a:p>
            <a:pPr>
              <a:defRPr/>
            </a:pPr>
            <a:r>
              <a:rPr lang="zh-CN" altLang="en-US" dirty="0" smtClean="0">
                <a:sym typeface="Arial" charset="0"/>
              </a:rPr>
              <a:t>人大“复印报刊资料”全文数据库</a:t>
            </a:r>
            <a:endParaRPr lang="zh-CN" altLang="en-US" dirty="0">
              <a:sym typeface="Arial" charset="0"/>
            </a:endParaRPr>
          </a:p>
        </p:txBody>
      </p:sp>
      <p:sp>
        <p:nvSpPr>
          <p:cNvPr id="23555" name="内容占位符 2"/>
          <p:cNvSpPr>
            <a:spLocks noGrp="1"/>
          </p:cNvSpPr>
          <p:nvPr>
            <p:ph idx="1"/>
          </p:nvPr>
        </p:nvSpPr>
        <p:spPr/>
        <p:txBody>
          <a:bodyPr>
            <a:normAutofit/>
          </a:bodyPr>
          <a:lstStyle/>
          <a:p>
            <a:r>
              <a:rPr lang="zh-CN" altLang="en-US" sz="2000" dirty="0" smtClean="0"/>
              <a:t>呈现方式：</a:t>
            </a:r>
          </a:p>
        </p:txBody>
      </p:sp>
      <p:pic>
        <p:nvPicPr>
          <p:cNvPr id="23556" name="图示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1916832"/>
            <a:ext cx="8313737"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354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up)">
                                      <p:cBhvr>
                                        <p:cTn id="7" dur="500"/>
                                        <p:tgtEl>
                                          <p:spTgt spid="2355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fade">
                                      <p:cBhvr>
                                        <p:cTn id="11" dur="500"/>
                                        <p:tgtEl>
                                          <p:spTgt spid="23556"/>
                                        </p:tgtEl>
                                      </p:cBhvr>
                                    </p:animEffect>
                                    <p:anim calcmode="lin" valueType="num">
                                      <p:cBhvr>
                                        <p:cTn id="12" dur="500" fill="hold"/>
                                        <p:tgtEl>
                                          <p:spTgt spid="23556"/>
                                        </p:tgtEl>
                                        <p:attrNameLst>
                                          <p:attrName>ppt_x</p:attrName>
                                        </p:attrNameLst>
                                      </p:cBhvr>
                                      <p:tavLst>
                                        <p:tav tm="0">
                                          <p:val>
                                            <p:strVal val="#ppt_x"/>
                                          </p:val>
                                        </p:tav>
                                        <p:tav tm="100000">
                                          <p:val>
                                            <p:strVal val="#ppt_x"/>
                                          </p:val>
                                        </p:tav>
                                      </p:tavLst>
                                    </p:anim>
                                    <p:anim calcmode="lin" valueType="num">
                                      <p:cBhvr>
                                        <p:cTn id="13" dur="500" fill="hold"/>
                                        <p:tgtEl>
                                          <p:spTgt spid="235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977</Words>
  <Application>Microsoft Office PowerPoint</Application>
  <PresentationFormat>全屏显示(4:3)</PresentationFormat>
  <Paragraphs>91</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人大复印报刊全文库 产品介绍</vt:lpstr>
      <vt:lpstr>人大数媒简介 </vt:lpstr>
      <vt:lpstr>人大书报资料中心简介</vt:lpstr>
      <vt:lpstr>人大数媒核心优势</vt:lpstr>
      <vt:lpstr>产品介绍</vt:lpstr>
      <vt:lpstr>人大“复印报刊资料”全文数据库</vt:lpstr>
      <vt:lpstr>重点期刊举例</vt:lpstr>
      <vt:lpstr>人大“复印报刊资料”全文数据库</vt:lpstr>
      <vt:lpstr>人大“复印报刊资料”全文数据库</vt:lpstr>
      <vt:lpstr>全文库学科分类</vt:lpstr>
      <vt:lpstr>全文库学科分类</vt:lpstr>
      <vt:lpstr>全文库学科分类</vt:lpstr>
      <vt:lpstr>全文库学科分类</vt:lpstr>
      <vt:lpstr>全文库学科分类</vt:lpstr>
      <vt:lpstr>人大“复印报刊资料”全文数据库</vt:lpstr>
      <vt:lpstr>PowerPoint 演示文稿</vt:lpstr>
      <vt:lpstr>PowerPoint 演示文稿</vt:lpstr>
      <vt:lpstr>PowerPoint 演示文稿</vt:lpstr>
      <vt:lpstr>全文库刊物专题</vt:lpstr>
      <vt:lpstr>全文库刊物专题</vt:lpstr>
      <vt:lpstr>全文库刊物专题</vt:lpstr>
      <vt:lpstr>人大数媒科技（北京）有限公司</vt:lpstr>
      <vt:lpstr>扬帆争渡 领航数媒</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miffy</dc:creator>
  <cp:lastModifiedBy>User</cp:lastModifiedBy>
  <cp:revision>50</cp:revision>
  <dcterms:created xsi:type="dcterms:W3CDTF">2013-04-16T07:35:39Z</dcterms:created>
  <dcterms:modified xsi:type="dcterms:W3CDTF">2016-10-16T13:44:20Z</dcterms:modified>
</cp:coreProperties>
</file>